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4"/>
  </p:sldMasterIdLst>
  <p:notesMasterIdLst>
    <p:notesMasterId r:id="rId22"/>
  </p:notesMasterIdLst>
  <p:sldIdLst>
    <p:sldId id="881" r:id="rId5"/>
    <p:sldId id="884" r:id="rId6"/>
    <p:sldId id="885" r:id="rId7"/>
    <p:sldId id="907" r:id="rId8"/>
    <p:sldId id="886" r:id="rId9"/>
    <p:sldId id="887" r:id="rId10"/>
    <p:sldId id="888" r:id="rId11"/>
    <p:sldId id="893" r:id="rId12"/>
    <p:sldId id="894" r:id="rId13"/>
    <p:sldId id="895" r:id="rId14"/>
    <p:sldId id="896" r:id="rId15"/>
    <p:sldId id="897" r:id="rId16"/>
    <p:sldId id="898" r:id="rId17"/>
    <p:sldId id="899" r:id="rId18"/>
    <p:sldId id="900" r:id="rId19"/>
    <p:sldId id="901" r:id="rId20"/>
    <p:sldId id="902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49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  <p15:guide id="3" pos="7678" userDrawn="1">
          <p15:clr>
            <a:srgbClr val="A4A3A4"/>
          </p15:clr>
        </p15:guide>
        <p15:guide id="4" pos="897" userDrawn="1">
          <p15:clr>
            <a:srgbClr val="A4A3A4"/>
          </p15:clr>
        </p15:guide>
        <p15:guide id="5" pos="14446" userDrawn="1">
          <p15:clr>
            <a:srgbClr val="A4A3A4"/>
          </p15:clr>
        </p15:guide>
        <p15:guide id="6" orient="horz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AF3F"/>
    <a:srgbClr val="AE2A25"/>
    <a:srgbClr val="7DB225"/>
    <a:srgbClr val="000000"/>
    <a:srgbClr val="0A46A4"/>
    <a:srgbClr val="1A9497"/>
    <a:srgbClr val="27C360"/>
    <a:srgbClr val="384558"/>
    <a:srgbClr val="2C3744"/>
    <a:srgbClr val="06B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6303" autoAdjust="0"/>
  </p:normalViewPr>
  <p:slideViewPr>
    <p:cSldViewPr snapToGrid="0" snapToObjects="1">
      <p:cViewPr varScale="1">
        <p:scale>
          <a:sx n="43" d="100"/>
          <a:sy n="43" d="100"/>
        </p:scale>
        <p:origin x="360" y="77"/>
      </p:cViewPr>
      <p:guideLst>
        <p:guide orient="horz" pos="8249"/>
        <p:guide orient="horz" pos="360"/>
        <p:guide pos="7678"/>
        <p:guide pos="897"/>
        <p:guide pos="14446"/>
        <p:guide orient="horz"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2544"/>
    </p:cViewPr>
  </p:sorterViewPr>
  <p:notesViewPr>
    <p:cSldViewPr snapToGrid="0" snapToObjects="1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2163" y="891338"/>
            <a:ext cx="5626638" cy="316498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42163" y="4292032"/>
            <a:ext cx="5626638" cy="39606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1AAA6280-04A0-4336-AC5B-3C0B6DBA906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9DDF8-4136-4D2F-9820-62367A585985}" type="datetimeFigureOut">
              <a:rPr lang="sv-SE" smtClean="0"/>
              <a:t>2023-06-02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72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419726"/>
            <a:ext cx="24377650" cy="6316547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2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854868" y="3764006"/>
            <a:ext cx="9121013" cy="5465258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42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3741604" y="3617049"/>
            <a:ext cx="7138858" cy="4518612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452341" y="3673514"/>
            <a:ext cx="7138858" cy="4392874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79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7144062" y="5628837"/>
            <a:ext cx="3229439" cy="418730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4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0069304" y="3915515"/>
            <a:ext cx="4338322" cy="7660560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4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-18289" y="3209115"/>
            <a:ext cx="24395939" cy="745888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32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66684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396240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760861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808487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6684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96240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760861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08487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66684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7396240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2760861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7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08487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2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10131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5969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9218067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27644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533482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4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18393198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310131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2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15969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9218067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4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227644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5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533482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6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393198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310131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4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615969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5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9218067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6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1227644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7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1533482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8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18393198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18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1541676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1" name="Picture Placeholder 13"/>
          <p:cNvSpPr>
            <a:spLocks noGrp="1" noChangeAspect="1"/>
          </p:cNvSpPr>
          <p:nvPr>
            <p:ph type="pic" sz="quarter" idx="14"/>
          </p:nvPr>
        </p:nvSpPr>
        <p:spPr>
          <a:xfrm>
            <a:off x="7297948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2" name="Picture Placeholder 13"/>
          <p:cNvSpPr>
            <a:spLocks noGrp="1" noChangeAspect="1"/>
          </p:cNvSpPr>
          <p:nvPr>
            <p:ph type="pic" sz="quarter" idx="15"/>
          </p:nvPr>
        </p:nvSpPr>
        <p:spPr>
          <a:xfrm>
            <a:off x="12954659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3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18601817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39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667863" y="3240713"/>
            <a:ext cx="10052051" cy="7647028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31847" y="3985545"/>
            <a:ext cx="13901543" cy="2159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v-SE" noProof="0"/>
              <a:t>Klicka här för att ändra mall för rubrikformat</a:t>
            </a:r>
            <a:endParaRPr lang="en-US" noProof="0" dirty="0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23721656" y="377831"/>
            <a:ext cx="655994" cy="4318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sz="210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9233288" y="6216521"/>
            <a:ext cx="13904330" cy="9917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sv-SE" noProof="0"/>
              <a:t>Redigera format för bakgrundstext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A2CF174-BE4D-488E-9582-DDDB6DFEF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281" y="1505027"/>
            <a:ext cx="9851379" cy="9988410"/>
          </a:xfrm>
          <a:prstGeom prst="rect">
            <a:avLst/>
          </a:prstGeom>
        </p:spPr>
      </p:pic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EE9CBE1B-73E0-460A-9E00-783AA8852FF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33288" y="8129193"/>
            <a:ext cx="11606526" cy="9917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sv-SE" noProof="0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60192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717784" y="4603263"/>
            <a:ext cx="6927408" cy="911273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47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8334" y="3668923"/>
            <a:ext cx="7607690" cy="4731613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6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C831AD-93A4-4438-8684-58FDFC56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8168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ED0DA4-088A-4891-9DF6-12996239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0E0E234-6BE1-4D23-B515-6D6CFA596E6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943133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30429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7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0F44C5-3122-480D-9C3B-AFBB03EB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6E70A5-2A49-4CF3-9907-2D0AA51C077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2126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E3197AD6-1D7B-4FFB-BA28-2DBA02F126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713537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4263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C6FC-FCBE-4FA5-A234-E27F6CA441E5}" type="datetime1">
              <a:rPr lang="en-GB" noProof="0" smtClean="0"/>
              <a:t>02/06/2023</a:t>
            </a:fld>
            <a:endParaRPr lang="en-GB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FF4F9B-AAFB-443B-9E8C-0CF350B8F7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2"/>
          </p:nvPr>
        </p:nvSpPr>
        <p:spPr>
          <a:xfrm>
            <a:off x="167596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innehåll 7"/>
          <p:cNvSpPr>
            <a:spLocks noGrp="1"/>
          </p:cNvSpPr>
          <p:nvPr>
            <p:ph sz="quarter" idx="15"/>
          </p:nvPr>
        </p:nvSpPr>
        <p:spPr>
          <a:xfrm>
            <a:off x="8448906" y="3188889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4" name="Platshållare för innehåll 7"/>
          <p:cNvSpPr>
            <a:spLocks noGrp="1"/>
          </p:cNvSpPr>
          <p:nvPr>
            <p:ph sz="quarter" idx="16"/>
          </p:nvPr>
        </p:nvSpPr>
        <p:spPr>
          <a:xfrm>
            <a:off x="1522184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044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rubrik+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88A2E0-EFAA-428B-ADEF-006AE982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F40C46-D495-45DD-88FA-0D1D536649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0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583F178F-C022-4733-9CA4-CF6B4B43D2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89319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C324559F-FB12-4A08-AD54-3FFA76305A4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676400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6">
            <a:extLst>
              <a:ext uri="{FF2B5EF4-FFF2-40B4-BE49-F238E27FC236}">
                <a16:creationId xmlns:a16="http://schemas.microsoft.com/office/drawing/2014/main" id="{71F2D73B-0ADE-45FB-B66D-1F1A80185C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972263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105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-3177" y="0"/>
            <a:ext cx="24426547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7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" y="3121644"/>
            <a:ext cx="24439601" cy="6368806"/>
          </a:xfrm>
          <a:effectLst/>
        </p:spPr>
        <p:txBody>
          <a:bodyPr>
            <a:normAutofit/>
          </a:bodyPr>
          <a:lstStyle>
            <a:lvl1pPr marL="0" indent="0">
              <a:buNone/>
              <a:defRPr sz="36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0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5" y="3211034"/>
            <a:ext cx="19695478" cy="895513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26742" y="12548634"/>
            <a:ext cx="681843" cy="49240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0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id-ID" sz="239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608051" y="12441242"/>
            <a:ext cx="687533" cy="687533"/>
          </a:xfrm>
          <a:prstGeom prst="ellipse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solidFill>
                <a:schemeClr val="tx1"/>
              </a:solidFill>
              <a:latin typeface="Lato Light"/>
              <a:cs typeface="Lato Ligh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56EE40F-8164-F149-BE8C-7E5C5F3DCD06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6260" y="10621581"/>
            <a:ext cx="2956314" cy="299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0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69" r:id="rId2"/>
    <p:sldLayoutId id="2147484071" r:id="rId3"/>
    <p:sldLayoutId id="2147484066" r:id="rId4"/>
    <p:sldLayoutId id="2147484067" r:id="rId5"/>
    <p:sldLayoutId id="2147484068" r:id="rId6"/>
    <p:sldLayoutId id="2147484070" r:id="rId7"/>
    <p:sldLayoutId id="2147484052" r:id="rId8"/>
    <p:sldLayoutId id="2147484053" r:id="rId9"/>
    <p:sldLayoutId id="2147484054" r:id="rId10"/>
    <p:sldLayoutId id="2147484055" r:id="rId11"/>
    <p:sldLayoutId id="2147484056" r:id="rId12"/>
    <p:sldLayoutId id="2147484057" r:id="rId13"/>
    <p:sldLayoutId id="2147484058" r:id="rId14"/>
    <p:sldLayoutId id="2147484059" r:id="rId15"/>
    <p:sldLayoutId id="2147484060" r:id="rId16"/>
    <p:sldLayoutId id="2147484061" r:id="rId17"/>
    <p:sldLayoutId id="2147484062" r:id="rId18"/>
    <p:sldLayoutId id="2147484063" r:id="rId19"/>
    <p:sldLayoutId id="2147484064" r:id="rId20"/>
    <p:sldLayoutId id="2147484065" r:id="rId21"/>
  </p:sldLayoutIdLst>
  <p:hf hdr="0" ftr="0" dt="0"/>
  <p:txStyles>
    <p:titleStyle>
      <a:lvl1pPr algn="l" defTabSz="182846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82846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lang="en-US" sz="48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233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40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28464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6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742697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56928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028277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510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741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975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33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6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97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92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162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9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626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85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artner.citymail.se/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artner.citymail.se/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leverans.sto@citymail.se" TargetMode="External"/><Relationship Id="rId2" Type="http://schemas.openxmlformats.org/officeDocument/2006/relationships/hyperlink" Target="mailto:leverans.mlm@citymail.se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leverans.gbg@citymail.se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produktionsspecialist.sthlm@citymail.se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citymail.se/dokument-villkor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9A53D4-1CE6-4E9A-97E2-FD78476ACA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2416" y="4443983"/>
            <a:ext cx="5175504" cy="1700561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0676EC-D52F-4188-BF19-38198A1501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472416" y="6216521"/>
            <a:ext cx="4389120" cy="99174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3A88D4-6969-48EF-9941-B3FA6B1DDF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05821" y="10783303"/>
            <a:ext cx="13164675" cy="991740"/>
          </a:xfrm>
        </p:spPr>
        <p:txBody>
          <a:bodyPr/>
          <a:lstStyle/>
          <a:p>
            <a:r>
              <a:rPr lang="en-US" dirty="0" err="1">
                <a:solidFill>
                  <a:schemeClr val="accent3"/>
                </a:solidFill>
              </a:rPr>
              <a:t>CityMail´s</a:t>
            </a:r>
            <a:r>
              <a:rPr lang="en-US" dirty="0">
                <a:solidFill>
                  <a:schemeClr val="accent3"/>
                </a:solidFill>
              </a:rPr>
              <a:t> packing instructions for ADR			 - addressed letter distribution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3439105-E0B8-453A-9DF9-639AED0B6826}"/>
              </a:ext>
            </a:extLst>
          </p:cNvPr>
          <p:cNvSpPr/>
          <p:nvPr/>
        </p:nvSpPr>
        <p:spPr>
          <a:xfrm>
            <a:off x="16578590" y="4555102"/>
            <a:ext cx="1673524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EA341D-F12D-4848-BF8C-AA5735BED06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6320" y="3458533"/>
            <a:ext cx="9328579" cy="5590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5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1E1F8A-0E78-4F80-B151-850C8A97C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944" y="956452"/>
            <a:ext cx="14775457" cy="1689385"/>
          </a:xfrm>
        </p:spPr>
        <p:txBody>
          <a:bodyPr>
            <a:normAutofit/>
          </a:bodyPr>
          <a:lstStyle/>
          <a:p>
            <a:r>
              <a:rPr lang="sv-SE" sz="5400" dirty="0" err="1"/>
              <a:t>Separating</a:t>
            </a:r>
            <a:r>
              <a:rPr lang="sv-SE" sz="5400" dirty="0"/>
              <a:t> destinations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489DC8-AA6B-417C-AAD0-A8B3539B24C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87660" y="3127731"/>
            <a:ext cx="14774741" cy="8703571"/>
          </a:xfrm>
        </p:spPr>
        <p:txBody>
          <a:bodyPr>
            <a:normAutofit/>
          </a:bodyPr>
          <a:lstStyle/>
          <a:p>
            <a:pPr>
              <a:buClr>
                <a:srgbClr val="FDBB2F"/>
              </a:buClr>
            </a:pPr>
            <a:r>
              <a:rPr lang="en-US" sz="2800" dirty="0"/>
              <a:t>Shipments that exceed 3 pallets as a total to all destinations is supposed to be packed on separate pallets and labeled with the destination. 1 mixed pallet per shipment is approved.</a:t>
            </a:r>
          </a:p>
          <a:p>
            <a:pPr>
              <a:buClr>
                <a:srgbClr val="FDBB2F"/>
              </a:buClr>
            </a:pPr>
            <a:r>
              <a:rPr lang="en-US" altLang="sv-SE" sz="2800" dirty="0"/>
              <a:t>Pallets with bundles must not exceed 120 cm in height including the pallet.</a:t>
            </a:r>
          </a:p>
          <a:p>
            <a:pPr>
              <a:buClr>
                <a:srgbClr val="FDBB2F"/>
              </a:buClr>
            </a:pPr>
            <a:r>
              <a:rPr lang="en-US" altLang="sv-SE" sz="2800" dirty="0"/>
              <a:t>Picture examples on next page.</a:t>
            </a:r>
            <a:endParaRPr lang="sv-SE" sz="2800" dirty="0"/>
          </a:p>
          <a:p>
            <a:endParaRPr lang="en-GB" sz="2800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50B6CA56-C1BD-45E1-ADA1-F8C6A6D00D79}"/>
              </a:ext>
            </a:extLst>
          </p:cNvPr>
          <p:cNvSpPr/>
          <p:nvPr/>
        </p:nvSpPr>
        <p:spPr>
          <a:xfrm>
            <a:off x="12188824" y="12600323"/>
            <a:ext cx="8042276" cy="75811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must be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secured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transport!</a:t>
            </a:r>
            <a:endParaRPr lang="en-GB" sz="28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036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Bildobjekt 54">
            <a:extLst>
              <a:ext uri="{FF2B5EF4-FFF2-40B4-BE49-F238E27FC236}">
                <a16:creationId xmlns:a16="http://schemas.microsoft.com/office/drawing/2014/main" id="{D3E42589-E745-41F8-A575-F741553F6A7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3388" y="3028950"/>
            <a:ext cx="2696218" cy="2719302"/>
          </a:xfrm>
          <a:prstGeom prst="rect">
            <a:avLst/>
          </a:prstGeom>
        </p:spPr>
      </p:pic>
      <p:pic>
        <p:nvPicPr>
          <p:cNvPr id="56" name="Bildobjekt 55">
            <a:extLst>
              <a:ext uri="{FF2B5EF4-FFF2-40B4-BE49-F238E27FC236}">
                <a16:creationId xmlns:a16="http://schemas.microsoft.com/office/drawing/2014/main" id="{E4B6455F-20A2-425B-A73A-81BBFD213CA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957" y="8201147"/>
            <a:ext cx="2696218" cy="2719302"/>
          </a:xfrm>
          <a:prstGeom prst="rect">
            <a:avLst/>
          </a:prstGeom>
        </p:spPr>
      </p:pic>
      <p:pic>
        <p:nvPicPr>
          <p:cNvPr id="57" name="Bildobjekt 56">
            <a:extLst>
              <a:ext uri="{FF2B5EF4-FFF2-40B4-BE49-F238E27FC236}">
                <a16:creationId xmlns:a16="http://schemas.microsoft.com/office/drawing/2014/main" id="{1F830B88-2A3D-4C87-8B63-E41DE6E08F2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1514" y="8201147"/>
            <a:ext cx="2696218" cy="2719302"/>
          </a:xfrm>
          <a:prstGeom prst="rect">
            <a:avLst/>
          </a:prstGeom>
        </p:spPr>
      </p:pic>
      <p:pic>
        <p:nvPicPr>
          <p:cNvPr id="59" name="Bildobjekt 58">
            <a:extLst>
              <a:ext uri="{FF2B5EF4-FFF2-40B4-BE49-F238E27FC236}">
                <a16:creationId xmlns:a16="http://schemas.microsoft.com/office/drawing/2014/main" id="{DFA1F79A-D456-4A1C-87AD-4FA04CC4826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103" y="8204042"/>
            <a:ext cx="2696218" cy="2719302"/>
          </a:xfrm>
          <a:prstGeom prst="rect">
            <a:avLst/>
          </a:prstGeom>
        </p:spPr>
      </p:pic>
      <p:pic>
        <p:nvPicPr>
          <p:cNvPr id="44" name="Bildobjekt 43">
            <a:extLst>
              <a:ext uri="{FF2B5EF4-FFF2-40B4-BE49-F238E27FC236}">
                <a16:creationId xmlns:a16="http://schemas.microsoft.com/office/drawing/2014/main" id="{BAE56BAC-48C0-4C62-B278-6C93FCFAA1C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414" y="3066142"/>
            <a:ext cx="2696218" cy="2719302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3C770E2-D7A1-4993-AA4F-52180FA9BCC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103" y="3066142"/>
            <a:ext cx="2696218" cy="2719302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2FA1E53-9946-48E8-8E40-1F13FBCF3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774" y="914401"/>
            <a:ext cx="19695479" cy="1847570"/>
          </a:xfrm>
        </p:spPr>
        <p:txBody>
          <a:bodyPr>
            <a:normAutofit/>
          </a:bodyPr>
          <a:lstStyle/>
          <a:p>
            <a:r>
              <a:rPr lang="sv-SE" sz="5400" dirty="0"/>
              <a:t>Picture </a:t>
            </a:r>
            <a:r>
              <a:rPr lang="sv-SE" sz="5400" dirty="0" err="1"/>
              <a:t>example</a:t>
            </a:r>
            <a:endParaRPr lang="en-GB" sz="5400" dirty="0"/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56E2BECF-C833-46FA-9BDD-EC47823C649E}"/>
              </a:ext>
            </a:extLst>
          </p:cNvPr>
          <p:cNvSpPr/>
          <p:nvPr/>
        </p:nvSpPr>
        <p:spPr>
          <a:xfrm>
            <a:off x="2060091" y="5748252"/>
            <a:ext cx="2581080" cy="945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b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Postcodes</a:t>
            </a:r>
            <a:endParaRPr lang="sv-SE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– 129, 131 – 199 </a:t>
            </a:r>
            <a:endParaRPr lang="en-GB" sz="20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269B9390-BBE6-4FB2-9460-6C74E03D8F34}"/>
              </a:ext>
            </a:extLst>
          </p:cNvPr>
          <p:cNvSpPr/>
          <p:nvPr/>
        </p:nvSpPr>
        <p:spPr>
          <a:xfrm>
            <a:off x="7065414" y="5912243"/>
            <a:ext cx="3172280" cy="1490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b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Postcodes</a:t>
            </a:r>
            <a:endParaRPr lang="sv-SE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630 – 649, 740 – 741, 743- 746, 749 – 769, 821, 822 – 823, 828*           </a:t>
            </a:r>
          </a:p>
          <a:p>
            <a:r>
              <a:rPr lang="sv-SE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sv-SE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821 00 - 821 50,828 31-828 33</a:t>
            </a:r>
            <a:endParaRPr lang="en-GB" sz="16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EEF68CC5-E2DC-4FB5-9C42-8C5B1D53E656}"/>
              </a:ext>
            </a:extLst>
          </p:cNvPr>
          <p:cNvSpPr/>
          <p:nvPr/>
        </p:nvSpPr>
        <p:spPr>
          <a:xfrm>
            <a:off x="11691514" y="5785444"/>
            <a:ext cx="2521068" cy="781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400" b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Postcodes</a:t>
            </a:r>
            <a:endParaRPr lang="sv-SE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620 –624</a:t>
            </a:r>
            <a:endParaRPr lang="en-GB" sz="20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F01062E7-F41B-4DC7-9256-FBEACC1EACF6}"/>
              </a:ext>
            </a:extLst>
          </p:cNvPr>
          <p:cNvSpPr/>
          <p:nvPr/>
        </p:nvSpPr>
        <p:spPr>
          <a:xfrm>
            <a:off x="2120103" y="11079936"/>
            <a:ext cx="2521068" cy="781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b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Postcodes</a:t>
            </a:r>
            <a:endParaRPr lang="sv-SE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700 – 711, 713,   715 – 739, 542*</a:t>
            </a:r>
          </a:p>
          <a:p>
            <a:r>
              <a:rPr lang="sv-SE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*542 00 – 47, 542 73, 542 85 – 88,545 00 - 35</a:t>
            </a:r>
            <a:endParaRPr lang="en-GB" sz="16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9FD89FAB-1607-499E-B671-10473DA0CA7B}"/>
              </a:ext>
            </a:extLst>
          </p:cNvPr>
          <p:cNvSpPr/>
          <p:nvPr/>
        </p:nvSpPr>
        <p:spPr>
          <a:xfrm>
            <a:off x="7056957" y="10920449"/>
            <a:ext cx="252106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Postcodes</a:t>
            </a:r>
            <a:endParaRPr lang="sv-SE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– 269, 341*           </a:t>
            </a:r>
            <a:r>
              <a:rPr lang="sv-SE" sz="16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*341 18, 341 21 – 51,   341 60, 341 70,           341 80 – 341 85</a:t>
            </a:r>
            <a:endParaRPr lang="en-GB" sz="16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C902E960-2AB6-4123-9B98-3817C086067F}"/>
              </a:ext>
            </a:extLst>
          </p:cNvPr>
          <p:cNvSpPr/>
          <p:nvPr/>
        </p:nvSpPr>
        <p:spPr>
          <a:xfrm>
            <a:off x="11713388" y="10923344"/>
            <a:ext cx="21812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 err="1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Postcodes</a:t>
            </a:r>
            <a:endParaRPr lang="sv-SE" sz="24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0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 – 449, 475</a:t>
            </a:r>
            <a:endParaRPr lang="en-GB" sz="2000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87E42FCA-0F30-43FC-B03E-0AE31F0A536C}"/>
              </a:ext>
            </a:extLst>
          </p:cNvPr>
          <p:cNvSpPr/>
          <p:nvPr/>
        </p:nvSpPr>
        <p:spPr>
          <a:xfrm>
            <a:off x="2943155" y="3609681"/>
            <a:ext cx="1050114" cy="552091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</a:t>
            </a:r>
            <a:endParaRPr lang="en-GB" sz="2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D92FA725-EDFE-4FFD-8791-B3A420329FEE}"/>
              </a:ext>
            </a:extLst>
          </p:cNvPr>
          <p:cNvSpPr/>
          <p:nvPr/>
        </p:nvSpPr>
        <p:spPr>
          <a:xfrm>
            <a:off x="7954329" y="3609680"/>
            <a:ext cx="1050114" cy="552091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  <a:endParaRPr lang="en-GB" sz="2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DC5A140D-1DF5-4A04-9556-383FE647981E}"/>
              </a:ext>
            </a:extLst>
          </p:cNvPr>
          <p:cNvSpPr/>
          <p:nvPr/>
        </p:nvSpPr>
        <p:spPr>
          <a:xfrm>
            <a:off x="12536440" y="3575724"/>
            <a:ext cx="1050114" cy="552091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</a:t>
            </a:r>
            <a:endParaRPr lang="en-GB" sz="2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28C74F7A-38C6-4684-A940-A64C5012A290}"/>
              </a:ext>
            </a:extLst>
          </p:cNvPr>
          <p:cNvSpPr/>
          <p:nvPr/>
        </p:nvSpPr>
        <p:spPr>
          <a:xfrm>
            <a:off x="2943155" y="8751140"/>
            <a:ext cx="1050114" cy="552091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</a:t>
            </a:r>
            <a:endParaRPr lang="en-GB" sz="2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FC42C3B-9D1B-4377-916C-AFBACCC266CE}"/>
              </a:ext>
            </a:extLst>
          </p:cNvPr>
          <p:cNvSpPr/>
          <p:nvPr/>
        </p:nvSpPr>
        <p:spPr>
          <a:xfrm>
            <a:off x="7880009" y="8751141"/>
            <a:ext cx="1050114" cy="552091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</a:t>
            </a:r>
            <a:endParaRPr lang="en-GB" sz="2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EE39763B-4A94-47B0-9D73-2640F6095A5C}"/>
              </a:ext>
            </a:extLst>
          </p:cNvPr>
          <p:cNvSpPr/>
          <p:nvPr/>
        </p:nvSpPr>
        <p:spPr>
          <a:xfrm>
            <a:off x="12514566" y="8752819"/>
            <a:ext cx="1050114" cy="552091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GBG</a:t>
            </a:r>
            <a:endParaRPr lang="en-GB" sz="28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2AD015B6-F1BF-404C-AA77-79F37817ABB6}"/>
              </a:ext>
            </a:extLst>
          </p:cNvPr>
          <p:cNvSpPr/>
          <p:nvPr/>
        </p:nvSpPr>
        <p:spPr>
          <a:xfrm>
            <a:off x="12188824" y="12600323"/>
            <a:ext cx="8042276" cy="75811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must be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secured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transport!</a:t>
            </a:r>
            <a:endParaRPr lang="en-GB" sz="28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122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C62287-D5DE-4E87-AC6E-7B95F8E30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5" y="973743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 err="1"/>
              <a:t>Separating</a:t>
            </a:r>
            <a:r>
              <a:rPr lang="sv-SE" sz="5400" dirty="0"/>
              <a:t> destinations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C9C2A6-2EFB-4EB5-B448-22BBC56E61C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3163745"/>
            <a:ext cx="14774741" cy="9431337"/>
          </a:xfrm>
        </p:spPr>
        <p:txBody>
          <a:bodyPr/>
          <a:lstStyle/>
          <a:p>
            <a:pPr>
              <a:buClr>
                <a:srgbClr val="FDBB2F"/>
              </a:buClr>
              <a:tabLst>
                <a:tab pos="266700" algn="l"/>
              </a:tabLst>
            </a:pPr>
            <a:r>
              <a:rPr lang="en-US" altLang="sv-SE" sz="2800" dirty="0"/>
              <a:t>For smaller dispatches (volume &lt; 4 pallets), several destinations can be placed on the same pallet on condition that all the bundles are clearly labelled and in postcode order. </a:t>
            </a:r>
          </a:p>
          <a:p>
            <a:pPr>
              <a:buClr>
                <a:srgbClr val="FDBB2F"/>
              </a:buClr>
              <a:tabLst>
                <a:tab pos="266700" algn="l"/>
              </a:tabLst>
            </a:pPr>
            <a:r>
              <a:rPr lang="en-US" altLang="sv-SE" sz="2800" dirty="0"/>
              <a:t>Each bundle/crate must only contain postal items for the same place of destination. </a:t>
            </a:r>
          </a:p>
          <a:p>
            <a:pPr>
              <a:buClr>
                <a:srgbClr val="FDBB2F"/>
              </a:buClr>
              <a:tabLst>
                <a:tab pos="266700" algn="l"/>
              </a:tabLst>
            </a:pPr>
            <a:r>
              <a:rPr lang="en-US" altLang="sv-SE" sz="2800" dirty="0"/>
              <a:t>Every destination must be separated with a sheet of paper.</a:t>
            </a:r>
          </a:p>
          <a:p>
            <a:pPr>
              <a:buClr>
                <a:srgbClr val="FDBB2F"/>
              </a:buClr>
              <a:tabLst>
                <a:tab pos="266700" algn="l"/>
              </a:tabLst>
            </a:pPr>
            <a:r>
              <a:rPr lang="en-US" altLang="sv-SE" sz="2800" dirty="0"/>
              <a:t>NOTE! The bundles must be arranged in accordance with the destination order for each delivery destination as illustrated below. 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7AF1D417-04A6-4A44-BF04-3BD568A91C33}"/>
              </a:ext>
            </a:extLst>
          </p:cNvPr>
          <p:cNvSpPr txBox="1"/>
          <p:nvPr/>
        </p:nvSpPr>
        <p:spPr>
          <a:xfrm>
            <a:off x="17294753" y="8803747"/>
            <a:ext cx="73801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ÖRE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GBG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38557EDF-F071-47F6-92D6-153EB4F67506}"/>
              </a:ext>
            </a:extLst>
          </p:cNvPr>
          <p:cNvSpPr/>
          <p:nvPr/>
        </p:nvSpPr>
        <p:spPr>
          <a:xfrm>
            <a:off x="10990139" y="8859850"/>
            <a:ext cx="89714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ÖRE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GBG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CCF0DC5D-4A11-4E45-9791-1F3DF653AF40}"/>
              </a:ext>
            </a:extLst>
          </p:cNvPr>
          <p:cNvSpPr/>
          <p:nvPr/>
        </p:nvSpPr>
        <p:spPr>
          <a:xfrm>
            <a:off x="5213312" y="8803747"/>
            <a:ext cx="7128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GBG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ÖRE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</a:p>
          <a:p>
            <a:endParaRPr lang="sv-SE" sz="16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16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</a:t>
            </a:r>
          </a:p>
        </p:txBody>
      </p:sp>
      <p:sp>
        <p:nvSpPr>
          <p:cNvPr id="12" name="Upp 12">
            <a:extLst>
              <a:ext uri="{FF2B5EF4-FFF2-40B4-BE49-F238E27FC236}">
                <a16:creationId xmlns:a16="http://schemas.microsoft.com/office/drawing/2014/main" id="{109D41F1-C107-4C3E-9C9F-CE537C06311B}"/>
              </a:ext>
            </a:extLst>
          </p:cNvPr>
          <p:cNvSpPr/>
          <p:nvPr/>
        </p:nvSpPr>
        <p:spPr>
          <a:xfrm>
            <a:off x="5850401" y="8803747"/>
            <a:ext cx="273775" cy="3054484"/>
          </a:xfrm>
          <a:prstGeom prst="up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  <p:sp>
        <p:nvSpPr>
          <p:cNvPr id="13" name="Upp 12">
            <a:extLst>
              <a:ext uri="{FF2B5EF4-FFF2-40B4-BE49-F238E27FC236}">
                <a16:creationId xmlns:a16="http://schemas.microsoft.com/office/drawing/2014/main" id="{1413BB92-E04D-4A13-828E-A7085CA39522}"/>
              </a:ext>
            </a:extLst>
          </p:cNvPr>
          <p:cNvSpPr/>
          <p:nvPr/>
        </p:nvSpPr>
        <p:spPr>
          <a:xfrm>
            <a:off x="11712488" y="8798207"/>
            <a:ext cx="273775" cy="3054484"/>
          </a:xfrm>
          <a:prstGeom prst="up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  <p:sp>
        <p:nvSpPr>
          <p:cNvPr id="14" name="Upp 12">
            <a:extLst>
              <a:ext uri="{FF2B5EF4-FFF2-40B4-BE49-F238E27FC236}">
                <a16:creationId xmlns:a16="http://schemas.microsoft.com/office/drawing/2014/main" id="{896F4BDA-E713-438A-9CF0-22A35E93B4E8}"/>
              </a:ext>
            </a:extLst>
          </p:cNvPr>
          <p:cNvSpPr/>
          <p:nvPr/>
        </p:nvSpPr>
        <p:spPr>
          <a:xfrm>
            <a:off x="18032770" y="8798211"/>
            <a:ext cx="273775" cy="3054484"/>
          </a:xfrm>
          <a:prstGeom prst="up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accent3"/>
              </a:solidFill>
            </a:endParaRP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8D27F1B4-9ACB-4F11-912E-B4903218E816}"/>
              </a:ext>
            </a:extLst>
          </p:cNvPr>
          <p:cNvSpPr txBox="1"/>
          <p:nvPr/>
        </p:nvSpPr>
        <p:spPr>
          <a:xfrm>
            <a:off x="3060486" y="7879413"/>
            <a:ext cx="1188537" cy="584775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3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79B7C22D-F91A-469B-BD32-4DC1BDE3D6A0}"/>
              </a:ext>
            </a:extLst>
          </p:cNvPr>
          <p:cNvSpPr txBox="1"/>
          <p:nvPr/>
        </p:nvSpPr>
        <p:spPr>
          <a:xfrm>
            <a:off x="8844912" y="7874772"/>
            <a:ext cx="1188537" cy="584775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3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GBG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E13684E3-21C6-414C-A82C-FB44B031FBD0}"/>
              </a:ext>
            </a:extLst>
          </p:cNvPr>
          <p:cNvSpPr txBox="1"/>
          <p:nvPr/>
        </p:nvSpPr>
        <p:spPr>
          <a:xfrm>
            <a:off x="15125802" y="7879413"/>
            <a:ext cx="1260398" cy="584775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32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93E18AC2-5CAB-40F9-8ED2-6AEF2016EBA4}"/>
              </a:ext>
            </a:extLst>
          </p:cNvPr>
          <p:cNvSpPr/>
          <p:nvPr/>
        </p:nvSpPr>
        <p:spPr>
          <a:xfrm>
            <a:off x="12188824" y="12600323"/>
            <a:ext cx="8042276" cy="75811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must be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secured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transport!</a:t>
            </a:r>
            <a:endParaRPr lang="en-GB" sz="28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F6A8913B-5CDF-4843-9FBA-9EA4D7201E5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031" y="8667777"/>
            <a:ext cx="2987449" cy="3184914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363B890A-CBC8-4941-B6B5-43723574FAF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2277" y="8667777"/>
            <a:ext cx="2987449" cy="3184914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6FB3DEE1-D30A-4FD9-B33A-8B6406E764F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878" y="8732992"/>
            <a:ext cx="2987449" cy="3184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228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83929717-E33A-4DA4-94D2-18E759E15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3356" y="4917450"/>
            <a:ext cx="5334000" cy="59340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C37851B-005A-4F83-BCA4-F8AECBAD7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0044" y="975124"/>
            <a:ext cx="14775457" cy="1689385"/>
          </a:xfrm>
        </p:spPr>
        <p:txBody>
          <a:bodyPr>
            <a:normAutofit/>
          </a:bodyPr>
          <a:lstStyle/>
          <a:p>
            <a:r>
              <a:rPr lang="sv-SE" sz="5400" dirty="0" err="1"/>
              <a:t>Separating</a:t>
            </a:r>
            <a:r>
              <a:rPr lang="sv-SE" sz="5400" dirty="0"/>
              <a:t> destinations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34B81E-6C07-4431-8F72-4184DA6D0A2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80044" y="3168650"/>
            <a:ext cx="9657907" cy="9782175"/>
          </a:xfrm>
        </p:spPr>
        <p:txBody>
          <a:bodyPr>
            <a:normAutofit/>
          </a:bodyPr>
          <a:lstStyle/>
          <a:p>
            <a:pPr>
              <a:buClr>
                <a:srgbClr val="FDBB2F"/>
              </a:buClr>
            </a:pPr>
            <a:r>
              <a:rPr lang="en-US" altLang="sv-SE" sz="2800" dirty="0"/>
              <a:t>For smaller volumes to different destinations, pallets can be stacked. </a:t>
            </a:r>
          </a:p>
          <a:p>
            <a:pPr>
              <a:buClr>
                <a:srgbClr val="FDBB2F"/>
              </a:buClr>
            </a:pPr>
            <a:r>
              <a:rPr lang="en-US" altLang="sv-SE" sz="2800" dirty="0"/>
              <a:t>This is done in accordance with the destination order for each delivery destination (see previous slide).</a:t>
            </a:r>
          </a:p>
          <a:p>
            <a:endParaRPr lang="en-GB" sz="28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A3B6467-B684-4FB2-B980-4DCA8EF2149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753827" y="3168651"/>
            <a:ext cx="7245317" cy="9782175"/>
          </a:xfrm>
        </p:spPr>
        <p:txBody>
          <a:bodyPr>
            <a:normAutofit/>
          </a:bodyPr>
          <a:lstStyle/>
          <a:p>
            <a:r>
              <a:rPr lang="en-US" sz="3200" b="1" dirty="0"/>
              <a:t>Picture example</a:t>
            </a:r>
            <a:endParaRPr lang="en-GB" sz="3200" b="1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5C033E6-5A25-4AB0-BE36-5FFE1DA7D93C}"/>
              </a:ext>
            </a:extLst>
          </p:cNvPr>
          <p:cNvSpPr txBox="1"/>
          <p:nvPr/>
        </p:nvSpPr>
        <p:spPr>
          <a:xfrm>
            <a:off x="13942976" y="7884487"/>
            <a:ext cx="153475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4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5FD0A90-F6A1-4A03-8BA5-8B3AD53CAD33}"/>
              </a:ext>
            </a:extLst>
          </p:cNvPr>
          <p:cNvSpPr txBox="1"/>
          <p:nvPr/>
        </p:nvSpPr>
        <p:spPr>
          <a:xfrm>
            <a:off x="13888871" y="5062072"/>
            <a:ext cx="1642967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48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C62E4785-45B5-41D9-896B-5969CFEF6778}"/>
              </a:ext>
            </a:extLst>
          </p:cNvPr>
          <p:cNvSpPr/>
          <p:nvPr/>
        </p:nvSpPr>
        <p:spPr>
          <a:xfrm>
            <a:off x="12188824" y="12600323"/>
            <a:ext cx="8042276" cy="75811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must be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secured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transport!</a:t>
            </a:r>
            <a:endParaRPr lang="en-GB" sz="28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036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ABFF69-0063-44B2-950D-3B146E47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err="1"/>
              <a:t>Dispatch</a:t>
            </a:r>
            <a:r>
              <a:rPr lang="sv-SE" sz="5400" dirty="0"/>
              <a:t> </a:t>
            </a:r>
            <a:r>
              <a:rPr lang="sv-SE" sz="5400" dirty="0" err="1"/>
              <a:t>booking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E031EF-876C-4078-A330-E8E35109987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3168985"/>
            <a:ext cx="15443111" cy="9431337"/>
          </a:xfrm>
        </p:spPr>
        <p:txBody>
          <a:bodyPr/>
          <a:lstStyle/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 err="1"/>
              <a:t>Dispatch</a:t>
            </a:r>
            <a:r>
              <a:rPr lang="sv-SE" sz="2800" dirty="0"/>
              <a:t> </a:t>
            </a:r>
            <a:r>
              <a:rPr lang="sv-SE" sz="2800" dirty="0" err="1"/>
              <a:t>booking</a:t>
            </a:r>
            <a:r>
              <a:rPr lang="sv-SE" sz="2800" dirty="0"/>
              <a:t> is </a:t>
            </a:r>
            <a:r>
              <a:rPr lang="sv-SE" sz="2800" dirty="0" err="1"/>
              <a:t>done</a:t>
            </a:r>
            <a:r>
              <a:rPr lang="sv-SE" sz="2800" dirty="0"/>
              <a:t> at </a:t>
            </a:r>
            <a:r>
              <a:rPr lang="sv-SE" sz="2800" dirty="0" err="1"/>
              <a:t>CityMails</a:t>
            </a:r>
            <a:r>
              <a:rPr lang="sv-SE" sz="2800" dirty="0"/>
              <a:t> Partnerwebb: </a:t>
            </a:r>
            <a:r>
              <a:rPr lang="sv-SE" sz="2800" dirty="0">
                <a:hlinkClick r:id="rId2"/>
              </a:rPr>
              <a:t>https://partner.citymail.se/</a:t>
            </a: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 err="1"/>
              <a:t>Dispatches</a:t>
            </a:r>
            <a:r>
              <a:rPr lang="sv-SE" sz="2800" dirty="0"/>
              <a:t> </a:t>
            </a:r>
            <a:r>
              <a:rPr lang="sv-SE" sz="2800" dirty="0" err="1"/>
              <a:t>with</a:t>
            </a:r>
            <a:r>
              <a:rPr lang="sv-SE" sz="2800" dirty="0"/>
              <a:t>:</a:t>
            </a:r>
          </a:p>
          <a:p>
            <a:pPr>
              <a:buClr>
                <a:srgbClr val="FDBB2F"/>
              </a:buClr>
              <a:tabLst>
                <a:tab pos="266700" algn="l"/>
              </a:tabLst>
            </a:pPr>
            <a:r>
              <a:rPr lang="sv-SE" sz="2800" dirty="0"/>
              <a:t>    &lt; 10 000 </a:t>
            </a:r>
            <a:r>
              <a:rPr lang="en-US" altLang="sv-SE" sz="2800" dirty="0"/>
              <a:t>postal items must be booked by 12 pm on the day of delivery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266700" algn="l"/>
              </a:tabLst>
              <a:defRPr/>
            </a:pPr>
            <a:r>
              <a:rPr lang="sv-SE" sz="2800" dirty="0"/>
              <a:t>    ≥ 10 000 – 200 000 </a:t>
            </a:r>
            <a:r>
              <a:rPr lang="en-US" altLang="sv-SE" sz="2800" dirty="0"/>
              <a:t>postal items must be booked by 5 pm the weekday before delivery</a:t>
            </a:r>
            <a:r>
              <a:rPr lang="sv-SE" sz="2800" dirty="0"/>
              <a:t>         </a:t>
            </a:r>
          </a:p>
          <a:p>
            <a:pPr>
              <a:buClr>
                <a:srgbClr val="FDBB2F"/>
              </a:buClr>
              <a:tabLst>
                <a:tab pos="266700" algn="l"/>
              </a:tabLst>
            </a:pPr>
            <a:r>
              <a:rPr lang="sv-SE" sz="2800" dirty="0"/>
              <a:t>    &gt; 200 000 </a:t>
            </a:r>
            <a:r>
              <a:rPr lang="en-US" altLang="sv-SE" sz="2800" dirty="0"/>
              <a:t>postal items must be booked at least 3 weekdays before delivery</a:t>
            </a:r>
          </a:p>
          <a:p>
            <a:endParaRPr lang="en-GB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74602FFB-51E6-48F3-9664-969FE7E793B4}"/>
              </a:ext>
            </a:extLst>
          </p:cNvPr>
          <p:cNvSpPr/>
          <p:nvPr/>
        </p:nvSpPr>
        <p:spPr>
          <a:xfrm>
            <a:off x="4302455" y="8305278"/>
            <a:ext cx="7017186" cy="1969770"/>
          </a:xfrm>
          <a:prstGeom prst="rect">
            <a:avLst/>
          </a:prstGeom>
          <a:ln w="28575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login </a:t>
            </a: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b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CityMails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Partnerwebb?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800" kern="0" dirty="0" err="1">
                <a:solidFill>
                  <a:srgbClr val="717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sv-SE" sz="1800" kern="0" dirty="0">
                <a:solidFill>
                  <a:srgbClr val="717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e-mail: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sv-SE" sz="1100" kern="0" dirty="0">
              <a:solidFill>
                <a:srgbClr val="717074"/>
              </a:solidFill>
              <a:latin typeface="Verdana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400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produktionsspecialist.sthlm@citymail.se</a:t>
            </a:r>
          </a:p>
        </p:txBody>
      </p:sp>
    </p:spTree>
    <p:extLst>
      <p:ext uri="{BB962C8B-B14F-4D97-AF65-F5344CB8AC3E}">
        <p14:creationId xmlns:p14="http://schemas.microsoft.com/office/powerpoint/2010/main" val="3978357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CB4FCC-8244-4207-830A-FFC92118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err="1"/>
              <a:t>Delivery</a:t>
            </a:r>
            <a:r>
              <a:rPr lang="sv-SE" sz="5400" dirty="0"/>
              <a:t> </a:t>
            </a:r>
            <a:r>
              <a:rPr lang="sv-SE" sz="5400" dirty="0" err="1"/>
              <a:t>notes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0920CD-CB59-4A96-8955-E16D06789C1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2" y="3168985"/>
            <a:ext cx="17176864" cy="9431337"/>
          </a:xfrm>
        </p:spPr>
        <p:txBody>
          <a:bodyPr/>
          <a:lstStyle/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 err="1"/>
              <a:t>Delivery</a:t>
            </a:r>
            <a:r>
              <a:rPr lang="sv-SE" sz="2800" dirty="0"/>
              <a:t> </a:t>
            </a:r>
            <a:r>
              <a:rPr lang="sv-SE" sz="2800" dirty="0" err="1"/>
              <a:t>notes</a:t>
            </a:r>
            <a:r>
              <a:rPr lang="sv-SE" sz="2800" dirty="0"/>
              <a:t> </a:t>
            </a:r>
            <a:r>
              <a:rPr lang="sv-SE" sz="2800" dirty="0" err="1"/>
              <a:t>are</a:t>
            </a:r>
            <a:r>
              <a:rPr lang="sv-SE" sz="2800" dirty="0"/>
              <a:t> sent at </a:t>
            </a:r>
            <a:r>
              <a:rPr lang="sv-SE" sz="2800" dirty="0" err="1"/>
              <a:t>CityMails</a:t>
            </a:r>
            <a:r>
              <a:rPr lang="sv-SE" sz="2800" dirty="0"/>
              <a:t> Partnerwebb: </a:t>
            </a:r>
            <a:r>
              <a:rPr lang="sv-SE" sz="2800" dirty="0">
                <a:hlinkClick r:id="rId2"/>
              </a:rPr>
              <a:t>https://partner.citymail.se/</a:t>
            </a:r>
            <a:endParaRPr lang="sv-SE" sz="2800" dirty="0"/>
          </a:p>
          <a:p>
            <a:pPr>
              <a:lnSpc>
                <a:spcPct val="100000"/>
              </a:lnSpc>
              <a:buClr>
                <a:srgbClr val="FDBB2F"/>
              </a:buClr>
            </a:pPr>
            <a:r>
              <a:rPr lang="en-US" altLang="sv-SE" sz="2800" dirty="0"/>
              <a:t>Delivery notes are sent electronically via the </a:t>
            </a:r>
            <a:r>
              <a:rPr lang="en-US" altLang="sv-SE" sz="2800" dirty="0" err="1"/>
              <a:t>Partnerweb</a:t>
            </a:r>
            <a:r>
              <a:rPr lang="en-US" altLang="sv-SE" sz="2800" dirty="0"/>
              <a:t> as soon as the goods are ready to leave the customer/post producer and should also be attached to the goods.</a:t>
            </a:r>
          </a:p>
          <a:p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35257BCF-4247-4D98-A7D5-43927FD51F1E}"/>
              </a:ext>
            </a:extLst>
          </p:cNvPr>
          <p:cNvSpPr/>
          <p:nvPr/>
        </p:nvSpPr>
        <p:spPr>
          <a:xfrm>
            <a:off x="4302455" y="8305278"/>
            <a:ext cx="7017186" cy="1969770"/>
          </a:xfrm>
          <a:prstGeom prst="rect">
            <a:avLst/>
          </a:prstGeom>
          <a:ln w="28575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login </a:t>
            </a: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b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CityMails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Partnerwebb?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800" kern="0" dirty="0" err="1">
                <a:solidFill>
                  <a:srgbClr val="717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sv-SE" sz="1800" kern="0" dirty="0">
                <a:solidFill>
                  <a:srgbClr val="717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e-mail: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sv-SE" sz="1100" kern="0" dirty="0">
              <a:solidFill>
                <a:srgbClr val="717074"/>
              </a:solidFill>
              <a:latin typeface="Verdana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400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produktionsspecialist.sthlm@citymail.se</a:t>
            </a:r>
          </a:p>
        </p:txBody>
      </p:sp>
    </p:spTree>
    <p:extLst>
      <p:ext uri="{BB962C8B-B14F-4D97-AF65-F5344CB8AC3E}">
        <p14:creationId xmlns:p14="http://schemas.microsoft.com/office/powerpoint/2010/main" val="399866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0B7F97-07D5-4900-ACC2-AE88363B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1" y="1072585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 err="1"/>
              <a:t>Delivery</a:t>
            </a:r>
            <a:r>
              <a:rPr lang="sv-SE" sz="5400" dirty="0"/>
              <a:t> to CityMail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D6B13F-A944-47C5-ABCF-7F8178B04D1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2" y="3212078"/>
            <a:ext cx="16706848" cy="9431337"/>
          </a:xfrm>
        </p:spPr>
        <p:txBody>
          <a:bodyPr>
            <a:normAutofit/>
          </a:bodyPr>
          <a:lstStyle/>
          <a:p>
            <a:pPr>
              <a:buClr>
                <a:srgbClr val="FDBB2F"/>
              </a:buClr>
            </a:pPr>
            <a:r>
              <a:rPr lang="sv-SE" altLang="sv-SE" sz="2800" b="1" dirty="0">
                <a:ea typeface="ＭＳ Ｐゴシック" panose="020B0600070205080204" pitchFamily="34" charset="-128"/>
              </a:rPr>
              <a:t>The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goods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must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reach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CityMail by 4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pm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at the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latest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1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weekday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before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the </a:t>
            </a:r>
            <a:r>
              <a:rPr lang="en-US" altLang="sv-SE" sz="2800" b="1" dirty="0">
                <a:ea typeface="ＭＳ Ｐゴシック" panose="020B0600070205080204" pitchFamily="34" charset="-128"/>
              </a:rPr>
              <a:t>1</a:t>
            </a:r>
            <a:r>
              <a:rPr lang="en-US" altLang="sv-SE" sz="2800" b="1" baseline="30000" dirty="0">
                <a:solidFill>
                  <a:schemeClr val="bg1">
                    <a:lumMod val="50000"/>
                  </a:schemeClr>
                </a:solidFill>
              </a:rPr>
              <a:t>st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day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of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delivery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.</a:t>
            </a:r>
            <a:endParaRPr lang="en-US" sz="2800" b="1" dirty="0"/>
          </a:p>
          <a:p>
            <a:endParaRPr lang="en-GB" sz="2800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E682A97-A24A-441A-A89B-D0BE57C032BA}"/>
              </a:ext>
            </a:extLst>
          </p:cNvPr>
          <p:cNvSpPr/>
          <p:nvPr/>
        </p:nvSpPr>
        <p:spPr>
          <a:xfrm>
            <a:off x="1797269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8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Malmoe</a:t>
            </a:r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CityMail, Malmö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Tegelvägen 4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232 54 Åkarp</a:t>
            </a:r>
          </a:p>
          <a:p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leverans.mlm@citymail.se</a:t>
            </a:r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Tel: +46 40-680 85 64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+46 40-680 85 51</a:t>
            </a:r>
          </a:p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A83195A-9493-4A5C-A5B3-FFBE1D36F5DB}"/>
              </a:ext>
            </a:extLst>
          </p:cNvPr>
          <p:cNvSpPr/>
          <p:nvPr/>
        </p:nvSpPr>
        <p:spPr>
          <a:xfrm>
            <a:off x="7839622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Stockholm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CityMail, Stockholm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Kumla gårdsväg 21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145 63 </a:t>
            </a:r>
            <a:r>
              <a:rPr lang="sv-SE" sz="24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Norsborg</a:t>
            </a:r>
            <a:endParaRPr lang="sv-SE" sz="2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leverans.sto@citymail.se</a:t>
            </a:r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Tel: +46 8-599 099 60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+46 8-599 099 69</a:t>
            </a:r>
          </a:p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85682B9D-5885-482B-97B2-BC8B5C8F5D14}"/>
              </a:ext>
            </a:extLst>
          </p:cNvPr>
          <p:cNvSpPr/>
          <p:nvPr/>
        </p:nvSpPr>
        <p:spPr>
          <a:xfrm>
            <a:off x="13881975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Gothenburg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CityMail, Göteborg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Ågatan 38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431 37 Mölndal</a:t>
            </a:r>
          </a:p>
          <a:p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leverans.gbg@citymail.se</a:t>
            </a:r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Tel: +46 70-752 41 19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+46 31-706 38 02</a:t>
            </a:r>
          </a:p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23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81F8E5-5B48-4DBA-8EEB-3CB8A86E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Contacts at CityMail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CA255B-8248-4DBA-8B3D-4F60804749A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2126" y="3168650"/>
            <a:ext cx="9657907" cy="8188197"/>
          </a:xfrm>
        </p:spPr>
        <p:txBody>
          <a:bodyPr>
            <a:normAutofit/>
          </a:bodyPr>
          <a:lstStyle/>
          <a:p>
            <a:r>
              <a:rPr lang="en-US" sz="3200" b="1" dirty="0"/>
              <a:t>For questions regarding packing and booking, please contact: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en-US" sz="3200" b="1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b="1" dirty="0"/>
              <a:t>Stockholm/Gothenburg/</a:t>
            </a:r>
            <a:r>
              <a:rPr lang="sv-SE" sz="2800" b="1" dirty="0" err="1"/>
              <a:t>Malmoe</a:t>
            </a:r>
            <a:endParaRPr lang="sv-SE" sz="2800" b="1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 err="1"/>
              <a:t>Phone</a:t>
            </a:r>
            <a:r>
              <a:rPr lang="sv-SE" sz="2800" dirty="0"/>
              <a:t>: +46 70-160 23 19      	 		 </a:t>
            </a:r>
            <a:r>
              <a:rPr lang="sv-SE" sz="2800" dirty="0" err="1"/>
              <a:t>Phone</a:t>
            </a:r>
            <a:r>
              <a:rPr lang="sv-SE" sz="2800" dirty="0"/>
              <a:t>: +46 73-054 35 81</a:t>
            </a:r>
            <a:br>
              <a:rPr lang="sv-SE" sz="2800" dirty="0"/>
            </a:br>
            <a:r>
              <a:rPr lang="sv-SE" sz="2800" dirty="0"/>
              <a:t>	 </a:t>
            </a:r>
            <a:r>
              <a:rPr lang="sv-SE" sz="2800" dirty="0">
                <a:hlinkClick r:id="rId2"/>
              </a:rPr>
              <a:t>produktionsspecialist.sthlm@citymail.se</a:t>
            </a:r>
            <a:endParaRPr lang="sv-SE" sz="2800" dirty="0"/>
          </a:p>
          <a:p>
            <a:endParaRPr lang="en-GB" sz="3200" b="1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3D24E91-A362-4590-83DB-94F5E026D5BF}"/>
              </a:ext>
            </a:extLst>
          </p:cNvPr>
          <p:cNvSpPr/>
          <p:nvPr/>
        </p:nvSpPr>
        <p:spPr>
          <a:xfrm>
            <a:off x="1797269" y="11712044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CA3B2DF-8CF5-42E0-90CC-FCD1A2B4E032}"/>
              </a:ext>
            </a:extLst>
          </p:cNvPr>
          <p:cNvSpPr/>
          <p:nvPr/>
        </p:nvSpPr>
        <p:spPr>
          <a:xfrm>
            <a:off x="7572922" y="11750144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1EB12C9-76A3-4D4C-89C7-A42017606AF1}"/>
              </a:ext>
            </a:extLst>
          </p:cNvPr>
          <p:cNvSpPr/>
          <p:nvPr/>
        </p:nvSpPr>
        <p:spPr>
          <a:xfrm>
            <a:off x="13348575" y="11712044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83F1D5E3-5A53-60E0-4209-80899EB4D95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67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C63B9B-3B53-4623-873C-92CD6972D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5" y="443935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 err="1"/>
              <a:t>CityMail´s</a:t>
            </a:r>
            <a:r>
              <a:rPr lang="sv-SE" sz="5400" dirty="0"/>
              <a:t> postal </a:t>
            </a:r>
            <a:r>
              <a:rPr lang="sv-SE" sz="5400" dirty="0" err="1"/>
              <a:t>delivery</a:t>
            </a:r>
            <a:r>
              <a:rPr lang="sv-SE" sz="5400" dirty="0"/>
              <a:t> </a:t>
            </a:r>
            <a:r>
              <a:rPr lang="sv-SE" sz="5400" dirty="0" err="1"/>
              <a:t>zones</a:t>
            </a:r>
            <a:r>
              <a:rPr lang="sv-SE" sz="5400" dirty="0"/>
              <a:t> from 2023-06-09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89420A-D85B-4D87-9477-ACD81B4D3F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2447033"/>
            <a:ext cx="17479953" cy="9954518"/>
          </a:xfrm>
        </p:spPr>
        <p:txBody>
          <a:bodyPr>
            <a:normAutofit/>
          </a:bodyPr>
          <a:lstStyle/>
          <a:p>
            <a:r>
              <a:rPr lang="sv-SE" sz="4000" b="1" dirty="0" err="1"/>
              <a:t>Postcodes</a:t>
            </a:r>
            <a:r>
              <a:rPr lang="sv-SE" sz="4000" b="1" dirty="0"/>
              <a:t>					Destination </a:t>
            </a:r>
            <a:endParaRPr lang="sv-SE" sz="4000" dirty="0"/>
          </a:p>
          <a:p>
            <a:r>
              <a:rPr lang="sv-SE" sz="3000" dirty="0"/>
              <a:t>100 – 129, 131 – 199 				Stockholm – STO</a:t>
            </a:r>
          </a:p>
          <a:p>
            <a:r>
              <a:rPr lang="sv-SE" sz="3000" dirty="0"/>
              <a:t>200 – 269						</a:t>
            </a:r>
            <a:r>
              <a:rPr lang="sv-SE" sz="3000" dirty="0" err="1"/>
              <a:t>Malmoe</a:t>
            </a:r>
            <a:r>
              <a:rPr lang="sv-SE" sz="3000" dirty="0"/>
              <a:t> – MLM</a:t>
            </a:r>
          </a:p>
          <a:p>
            <a:r>
              <a:rPr lang="sv-SE" sz="3000" dirty="0"/>
              <a:t>341 </a:t>
            </a:r>
            <a:r>
              <a:rPr lang="sv-SE" sz="2600" i="1" dirty="0">
                <a:solidFill>
                  <a:srgbClr val="FF0000"/>
                </a:solidFill>
              </a:rPr>
              <a:t>(341 18, 341 21 - 341 51, 341 60, 341 70, 341 80 - 341 85)</a:t>
            </a:r>
            <a:r>
              <a:rPr lang="sv-SE" sz="2600" dirty="0">
                <a:solidFill>
                  <a:srgbClr val="FF0000"/>
                </a:solidFill>
              </a:rPr>
              <a:t>	</a:t>
            </a:r>
            <a:r>
              <a:rPr lang="sv-SE" sz="3000" dirty="0" err="1"/>
              <a:t>Malmoe</a:t>
            </a:r>
            <a:r>
              <a:rPr lang="sv-SE" sz="3000" dirty="0"/>
              <a:t> – MLM</a:t>
            </a:r>
          </a:p>
          <a:p>
            <a:r>
              <a:rPr lang="sv-SE" sz="3000" dirty="0"/>
              <a:t>400 – 449, 475                        				Gothenburg – GBG</a:t>
            </a:r>
          </a:p>
          <a:p>
            <a:r>
              <a:rPr lang="sv-SE" sz="3000" dirty="0"/>
              <a:t>542 </a:t>
            </a:r>
            <a:r>
              <a:rPr lang="sv-SE" sz="2600" i="1" dirty="0">
                <a:solidFill>
                  <a:srgbClr val="FF0000"/>
                </a:solidFill>
              </a:rPr>
              <a:t>(542 00 – 542 47, 542 72 -542 74, 542 85 – 542 88)                             </a:t>
            </a:r>
            <a:r>
              <a:rPr lang="sv-SE" sz="3000" dirty="0" err="1"/>
              <a:t>Orebro</a:t>
            </a:r>
            <a:r>
              <a:rPr lang="sv-SE" sz="3000" dirty="0"/>
              <a:t> – ÖRE</a:t>
            </a:r>
          </a:p>
          <a:p>
            <a:r>
              <a:rPr lang="sv-SE" sz="3000" dirty="0"/>
              <a:t>545 (</a:t>
            </a:r>
            <a:r>
              <a:rPr lang="sv-SE" sz="2600" i="1" dirty="0">
                <a:solidFill>
                  <a:srgbClr val="FF0000"/>
                </a:solidFill>
              </a:rPr>
              <a:t>545 00 -545 35)                                                                                     </a:t>
            </a:r>
            <a:r>
              <a:rPr lang="sv-SE" sz="2800" dirty="0" err="1"/>
              <a:t>Orebro</a:t>
            </a:r>
            <a:r>
              <a:rPr lang="sv-SE" sz="2800" dirty="0"/>
              <a:t> – ÖRE</a:t>
            </a:r>
            <a:endParaRPr lang="sv-SE" sz="2600" i="1" dirty="0">
              <a:solidFill>
                <a:srgbClr val="FF0000"/>
              </a:solidFill>
            </a:endParaRPr>
          </a:p>
          <a:p>
            <a:r>
              <a:rPr lang="sv-SE" sz="3000" dirty="0"/>
              <a:t>620 – 624                                				Gotland – GOT</a:t>
            </a:r>
          </a:p>
          <a:p>
            <a:r>
              <a:rPr lang="sv-SE" sz="3000" dirty="0"/>
              <a:t>630 – 649						</a:t>
            </a:r>
            <a:r>
              <a:rPr lang="sv-SE" sz="3000" dirty="0" err="1"/>
              <a:t>Malardalen</a:t>
            </a:r>
            <a:r>
              <a:rPr lang="sv-SE" sz="3000" dirty="0"/>
              <a:t> – MLD </a:t>
            </a:r>
          </a:p>
          <a:p>
            <a:r>
              <a:rPr lang="sv-SE" sz="3000" dirty="0"/>
              <a:t>700 – 711, 713, 715 – 739                               		</a:t>
            </a:r>
            <a:r>
              <a:rPr lang="sv-SE" sz="3000" dirty="0" err="1"/>
              <a:t>Orebro</a:t>
            </a:r>
            <a:r>
              <a:rPr lang="sv-SE" sz="3000" dirty="0"/>
              <a:t> – ÖRE</a:t>
            </a:r>
          </a:p>
          <a:p>
            <a:r>
              <a:rPr lang="sv-SE" sz="3000" dirty="0"/>
              <a:t>740 – 741, 743 – 746, 749 – 769 			</a:t>
            </a:r>
            <a:r>
              <a:rPr lang="sv-SE" sz="3000" dirty="0" err="1"/>
              <a:t>Malardalen</a:t>
            </a:r>
            <a:r>
              <a:rPr lang="sv-SE" sz="3000" dirty="0"/>
              <a:t> – MLD             </a:t>
            </a:r>
          </a:p>
          <a:p>
            <a:r>
              <a:rPr lang="sv-SE" sz="3000" dirty="0"/>
              <a:t>821, 822 – 823, 828 </a:t>
            </a:r>
            <a:r>
              <a:rPr lang="sv-SE" sz="2600" i="1" dirty="0">
                <a:solidFill>
                  <a:srgbClr val="FF0000"/>
                </a:solidFill>
              </a:rPr>
              <a:t>(821 00 – 821 51), (828 31 – 828 33)</a:t>
            </a:r>
            <a:r>
              <a:rPr lang="sv-SE" sz="3000" dirty="0"/>
              <a:t>		</a:t>
            </a:r>
            <a:r>
              <a:rPr lang="sv-SE" sz="3000" dirty="0" err="1"/>
              <a:t>Malardalen</a:t>
            </a:r>
            <a:r>
              <a:rPr lang="sv-SE" sz="3000" dirty="0"/>
              <a:t> – MLD           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230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4E1459-C451-4E3A-9657-F8A0C36A2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228" y="876041"/>
            <a:ext cx="15522780" cy="1689385"/>
          </a:xfrm>
        </p:spPr>
        <p:txBody>
          <a:bodyPr>
            <a:normAutofit fontScale="90000"/>
          </a:bodyPr>
          <a:lstStyle/>
          <a:p>
            <a:r>
              <a:rPr lang="sv-SE" dirty="0" err="1"/>
              <a:t>CityMail´s</a:t>
            </a:r>
            <a:r>
              <a:rPr lang="sv-SE" dirty="0"/>
              <a:t> postal </a:t>
            </a:r>
            <a:r>
              <a:rPr lang="sv-SE" dirty="0" err="1"/>
              <a:t>delivery</a:t>
            </a:r>
            <a:r>
              <a:rPr lang="sv-SE" dirty="0"/>
              <a:t> </a:t>
            </a:r>
            <a:r>
              <a:rPr lang="sv-SE" dirty="0" err="1"/>
              <a:t>zones</a:t>
            </a:r>
            <a:r>
              <a:rPr lang="sv-SE" dirty="0"/>
              <a:t> from 2023-06-09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8B18C6-6CC3-48E9-BB04-5652BFBC03C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98520" y="3027872"/>
            <a:ext cx="16616630" cy="8687878"/>
          </a:xfrm>
        </p:spPr>
        <p:txBody>
          <a:bodyPr>
            <a:normAutofit/>
          </a:bodyPr>
          <a:lstStyle/>
          <a:p>
            <a:pPr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r>
              <a:rPr lang="sv-SE" b="1" kern="0" dirty="0"/>
              <a:t>	</a:t>
            </a:r>
          </a:p>
          <a:p>
            <a:pPr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r>
              <a:rPr lang="sv-SE" sz="4000" b="1" kern="0" dirty="0" err="1"/>
              <a:t>Postcodes</a:t>
            </a:r>
            <a:r>
              <a:rPr lang="sv-SE" sz="4000" b="1" kern="0" dirty="0"/>
              <a:t>								Destination </a:t>
            </a:r>
          </a:p>
          <a:p>
            <a:pPr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endParaRPr lang="sv-SE" sz="3200" b="1" kern="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r>
              <a:rPr lang="sv-SE" sz="3000" kern="0" dirty="0"/>
              <a:t>100 – 129, 131 – 199 					          Stockholm – STO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r>
              <a:rPr lang="sv-SE" sz="3000" kern="0" dirty="0"/>
              <a:t>630 – 649, 740 – 741, 743 – 746, 749 – 769                  </a:t>
            </a:r>
            <a:r>
              <a:rPr lang="sv-SE" sz="3000" kern="0" dirty="0" err="1"/>
              <a:t>Malardalen</a:t>
            </a:r>
            <a:r>
              <a:rPr lang="sv-SE" sz="3000" kern="0" dirty="0"/>
              <a:t> – MLD 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r>
              <a:rPr lang="sv-SE" sz="3000" kern="0" dirty="0"/>
              <a:t>821 00 – 821 51, 822 – 823, 828 31 – 828 33                </a:t>
            </a:r>
            <a:r>
              <a:rPr lang="sv-SE" sz="3000" kern="0" dirty="0" err="1"/>
              <a:t>Malardalen</a:t>
            </a:r>
            <a:r>
              <a:rPr lang="sv-SE" sz="3000" kern="0" dirty="0"/>
              <a:t> – MLD 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r>
              <a:rPr lang="sv-SE" sz="3000" kern="0" dirty="0"/>
              <a:t>200 - 269, 341</a:t>
            </a:r>
            <a:r>
              <a:rPr lang="sv-SE" sz="3000" kern="0" dirty="0">
                <a:solidFill>
                  <a:srgbClr val="FF0000"/>
                </a:solidFill>
              </a:rPr>
              <a:t>*	                    					  </a:t>
            </a:r>
            <a:r>
              <a:rPr lang="sv-SE" sz="3000" kern="0" dirty="0"/>
              <a:t>Malmo – MLM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r>
              <a:rPr lang="sv-SE" sz="3000" kern="0" dirty="0"/>
              <a:t>400 - 449, 475                        					  Gothenburg – GBG 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r>
              <a:rPr lang="sv-SE" sz="3000" kern="0" dirty="0"/>
              <a:t>620 - 624                                					  Gotland – GOT                     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r>
              <a:rPr lang="sv-SE" sz="3000" kern="0" dirty="0"/>
              <a:t>700 - 711, 713, 715-739, 542, 545</a:t>
            </a:r>
            <a:r>
              <a:rPr lang="sv-SE" sz="3000" kern="0" dirty="0">
                <a:solidFill>
                  <a:srgbClr val="FF0000"/>
                </a:solidFill>
              </a:rPr>
              <a:t>** </a:t>
            </a:r>
            <a:r>
              <a:rPr lang="sv-SE" sz="3000" kern="0" dirty="0"/>
              <a:t>                              </a:t>
            </a:r>
            <a:r>
              <a:rPr lang="sv-SE" sz="3000" kern="0" dirty="0" err="1"/>
              <a:t>Orebro</a:t>
            </a:r>
            <a:r>
              <a:rPr lang="sv-SE" sz="3000" kern="0" dirty="0"/>
              <a:t> – ÖRE </a:t>
            </a:r>
          </a:p>
          <a:p>
            <a:pPr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endParaRPr lang="sv-SE" sz="2800" b="1" i="1" kern="0" dirty="0">
              <a:solidFill>
                <a:srgbClr val="FF0000"/>
              </a:solidFill>
            </a:endParaRPr>
          </a:p>
          <a:p>
            <a:pPr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endParaRPr lang="sv-SE" sz="2800" b="1" i="1" kern="0" dirty="0">
              <a:solidFill>
                <a:srgbClr val="FF0000"/>
              </a:solidFill>
            </a:endParaRPr>
          </a:p>
          <a:p>
            <a:pPr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endParaRPr lang="sv-SE" sz="2800" b="1" i="1" kern="0" dirty="0">
              <a:solidFill>
                <a:srgbClr val="FF0000"/>
              </a:solidFill>
            </a:endParaRPr>
          </a:p>
          <a:p>
            <a:pPr defTabSz="914400" fontAlgn="base">
              <a:lnSpc>
                <a:spcPts val="21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endParaRPr lang="sv-SE" sz="2800" b="1" i="1" kern="0" dirty="0">
              <a:solidFill>
                <a:srgbClr val="FF0000"/>
              </a:solidFill>
            </a:endParaRPr>
          </a:p>
          <a:p>
            <a:pPr defTabSz="914400" fontAlgn="base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r>
              <a:rPr lang="sv-SE" sz="2600" i="1" kern="0" dirty="0">
                <a:solidFill>
                  <a:srgbClr val="FF0000"/>
                </a:solidFill>
              </a:rPr>
              <a:t>  * </a:t>
            </a:r>
            <a:r>
              <a:rPr lang="sv-SE" sz="2600" i="1" kern="0" dirty="0" err="1">
                <a:solidFill>
                  <a:srgbClr val="FF0000"/>
                </a:solidFill>
              </a:rPr>
              <a:t>Postcodes</a:t>
            </a:r>
            <a:r>
              <a:rPr lang="sv-SE" sz="2600" i="1" kern="0" dirty="0">
                <a:solidFill>
                  <a:srgbClr val="FF0000"/>
                </a:solidFill>
              </a:rPr>
              <a:t> 341 18, 341 21 - 341 51, 341 60, 341 70, 341 80 - 341 85</a:t>
            </a:r>
          </a:p>
          <a:p>
            <a:pPr defTabSz="914400" fontAlgn="base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tabLst>
                <a:tab pos="2868613" algn="l"/>
              </a:tabLst>
            </a:pPr>
            <a:r>
              <a:rPr lang="sv-SE" sz="2600" i="1" kern="0" dirty="0">
                <a:solidFill>
                  <a:srgbClr val="FF0000"/>
                </a:solidFill>
              </a:rPr>
              <a:t>** </a:t>
            </a:r>
            <a:r>
              <a:rPr lang="sv-SE" sz="2600" i="1" kern="0" dirty="0" err="1">
                <a:solidFill>
                  <a:srgbClr val="FF0000"/>
                </a:solidFill>
              </a:rPr>
              <a:t>Postcodes</a:t>
            </a:r>
            <a:r>
              <a:rPr lang="sv-SE" sz="2600" i="1" kern="0" dirty="0">
                <a:solidFill>
                  <a:srgbClr val="FF0000"/>
                </a:solidFill>
              </a:rPr>
              <a:t> 542 00 – 542 47, 542 73, 542 85 – 542 88, 545 00 – 545 35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78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C63B9B-3B53-4623-873C-92CD6972D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/>
              <a:t>Shipment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89420A-D85B-4D87-9477-ACD81B4D3F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2761970"/>
            <a:ext cx="12625251" cy="10320838"/>
          </a:xfrm>
        </p:spPr>
        <p:txBody>
          <a:bodyPr>
            <a:normAutofit/>
          </a:bodyPr>
          <a:lstStyle/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r>
              <a:rPr lang="en-US" sz="2800" dirty="0"/>
              <a:t>All items in a shipment must have the same size format (e.g. C4, C5). If a shipment contains items of different sizes, they will be handled and priced as separate shipments or as individual mail items. </a:t>
            </a:r>
          </a:p>
          <a:p>
            <a:pPr lvl="0" defTabSz="685783">
              <a:spcBef>
                <a:spcPts val="750"/>
              </a:spcBef>
              <a:buClr>
                <a:srgbClr val="FDBB2F"/>
              </a:buClr>
              <a:buSzPct val="80000"/>
              <a:tabLst>
                <a:tab pos="2868613" algn="l"/>
              </a:tabLst>
            </a:pPr>
            <a:r>
              <a:rPr lang="en-US" sz="2800" dirty="0"/>
              <a:t>The weight of items within a shipment may vary. The maximum per item weight is 2 kg. 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025417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FEA04FE-1F73-47BD-BA53-1C3C05F97B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434" y="3425269"/>
            <a:ext cx="8755016" cy="376705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C03ECD0-B856-42F8-8150-1840CCA2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Maximum 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051F61-8A17-458D-9F36-74A6CA35FB3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832267" y="3168651"/>
            <a:ext cx="9330186" cy="9782175"/>
          </a:xfrm>
        </p:spPr>
        <p:txBody>
          <a:bodyPr/>
          <a:lstStyle/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en-US" altLang="sv-SE" sz="2800" dirty="0"/>
              <a:t>CityMail Sweden AB undertakes to only deliver correctly addressed postal items that is within our specified dimensions.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en-US" altLang="sv-SE" sz="2800" dirty="0"/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/>
              <a:t>Standard: 30 x 250 x 450 mm. 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/>
              <a:t>Maximum: 80 x 250 x 450 mm.</a:t>
            </a:r>
          </a:p>
          <a:p>
            <a:pPr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tabLst>
                <a:tab pos="2868613" algn="l"/>
              </a:tabLst>
              <a:defRPr/>
            </a:pPr>
            <a:endParaRPr lang="sv-SE" sz="240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en-US" sz="2800" dirty="0"/>
              <a:t>There is a surcharge for mail items thicker than 30 mm</a:t>
            </a:r>
            <a:r>
              <a:rPr lang="sv-SE" sz="2800" dirty="0"/>
              <a:t>.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en-US" altLang="sv-SE" sz="280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en-US" altLang="sv-SE" sz="2800" dirty="0"/>
              <a:t>By correctly addressed items we mean correct name, street address, postcode and city.</a:t>
            </a:r>
          </a:p>
          <a:p>
            <a:endParaRPr lang="sv-SE" dirty="0"/>
          </a:p>
        </p:txBody>
      </p:sp>
      <p:pic>
        <p:nvPicPr>
          <p:cNvPr id="6" name="Bildobjekt 5" descr="BCM etikett_klimatneutral_99x50.jpg">
            <a:extLst>
              <a:ext uri="{FF2B5EF4-FFF2-40B4-BE49-F238E27FC236}">
                <a16:creationId xmlns:a16="http://schemas.microsoft.com/office/drawing/2014/main" id="{D6C0D307-0E14-4112-A64F-AE6FF3EE49C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5052" y="7351444"/>
            <a:ext cx="4779033" cy="3071003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12535933-8AF4-4654-871A-0A3867CF0832}"/>
              </a:ext>
            </a:extLst>
          </p:cNvPr>
          <p:cNvSpPr/>
          <p:nvPr/>
        </p:nvSpPr>
        <p:spPr>
          <a:xfrm>
            <a:off x="7911470" y="7426956"/>
            <a:ext cx="1141380" cy="14599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Uppåtböjd 7">
            <a:extLst>
              <a:ext uri="{FF2B5EF4-FFF2-40B4-BE49-F238E27FC236}">
                <a16:creationId xmlns:a16="http://schemas.microsoft.com/office/drawing/2014/main" id="{2B7D779F-DB81-4FFC-851C-FD91E707C02D}"/>
              </a:ext>
            </a:extLst>
          </p:cNvPr>
          <p:cNvSpPr/>
          <p:nvPr/>
        </p:nvSpPr>
        <p:spPr bwMode="auto">
          <a:xfrm rot="5400000" flipH="1">
            <a:off x="7282950" y="5308917"/>
            <a:ext cx="4482802" cy="1917604"/>
          </a:xfrm>
          <a:prstGeom prst="curvedUpArrow">
            <a:avLst>
              <a:gd name="adj1" fmla="val 25000"/>
              <a:gd name="adj2" fmla="val 50000"/>
              <a:gd name="adj3" fmla="val 24034"/>
            </a:avLst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21299997" rev="10799999"/>
            </a:camera>
            <a:lightRig rig="threePt" dir="t"/>
          </a:scene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sv-SE" sz="140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92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03ECD0-B856-42F8-8150-1840CCA2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err="1"/>
              <a:t>Postage</a:t>
            </a:r>
            <a:r>
              <a:rPr lang="sv-SE" sz="5400" dirty="0"/>
              <a:t> and </a:t>
            </a:r>
            <a:r>
              <a:rPr lang="sv-SE" sz="5400" dirty="0" err="1"/>
              <a:t>sender</a:t>
            </a:r>
            <a:endParaRPr lang="sv-SE" sz="54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051F61-8A17-458D-9F36-74A6CA35FB3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980463" y="3168651"/>
            <a:ext cx="11181990" cy="9782175"/>
          </a:xfrm>
        </p:spPr>
        <p:txBody>
          <a:bodyPr/>
          <a:lstStyle/>
          <a:p>
            <a:r>
              <a:rPr lang="en-US" altLang="sv-SE" sz="2800" dirty="0"/>
              <a:t>The postal items must be labelled with one of the following: Sweden Port </a:t>
            </a:r>
            <a:r>
              <a:rPr lang="en-US" altLang="sv-SE" sz="2800" dirty="0" err="1"/>
              <a:t>Payé</a:t>
            </a:r>
            <a:r>
              <a:rPr lang="en-US" altLang="sv-SE" sz="2800" dirty="0"/>
              <a:t>, Sweden Postage Paid, Customer Magazine, Members' Magazine, Market Journal, Periodicals or any other marking approved by CityMail.</a:t>
            </a:r>
            <a:endParaRPr lang="sv-SE" sz="2800" dirty="0"/>
          </a:p>
          <a:p>
            <a:r>
              <a:rPr lang="en-US" altLang="sv-SE" sz="2800" dirty="0"/>
              <a:t>CityMail undertakes to only distribute postal items on which the sender can be clearly read (name and address of sender). A Swedish return address must be specified. </a:t>
            </a:r>
          </a:p>
          <a:p>
            <a:endParaRPr lang="sv-SE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01B2AA4F-74A0-495F-A4A9-D7F111C7492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en-GB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41C9A0D-1150-47A3-A5E8-90C9E05F75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310" y="3450567"/>
            <a:ext cx="4527160" cy="1012378"/>
          </a:xfrm>
          <a:prstGeom prst="rect">
            <a:avLst/>
          </a:prstGeom>
        </p:spPr>
      </p:pic>
      <p:pic>
        <p:nvPicPr>
          <p:cNvPr id="13" name="Bildobjekt 12" descr="C:\Users\marield\Desktop\Porto.PNG">
            <a:extLst>
              <a:ext uri="{FF2B5EF4-FFF2-40B4-BE49-F238E27FC236}">
                <a16:creationId xmlns:a16="http://schemas.microsoft.com/office/drawing/2014/main" id="{B104B9B3-D812-4F54-927D-B73E785409F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860" y="5515111"/>
            <a:ext cx="3906060" cy="31917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165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AD7B2C-B7DD-43B3-8E1E-5080451A9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Separation and </a:t>
            </a:r>
            <a:r>
              <a:rPr lang="sv-SE" sz="5400" dirty="0" err="1"/>
              <a:t>packing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A194776-8701-4793-B404-0E2FD81D38D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3168986"/>
            <a:ext cx="18104770" cy="8597445"/>
          </a:xfrm>
        </p:spPr>
        <p:txBody>
          <a:bodyPr>
            <a:normAutofit/>
          </a:bodyPr>
          <a:lstStyle/>
          <a:p>
            <a:pPr>
              <a:buClr>
                <a:srgbClr val="FDBB2F"/>
              </a:buClr>
            </a:pPr>
            <a:r>
              <a:rPr lang="en-US" altLang="sv-SE" sz="2800" dirty="0"/>
              <a:t>The postal items must be sorted in ascending or descending order on all five digits in the postcode.</a:t>
            </a:r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r>
              <a:rPr lang="sv-SE" sz="2800" dirty="0"/>
              <a:t>		</a:t>
            </a:r>
            <a:r>
              <a:rPr lang="en-GB" sz="2800" dirty="0"/>
              <a:t>		           Bundle			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D092EEEC-989E-4E26-AC69-BA00C9A5A31E}"/>
              </a:ext>
            </a:extLst>
          </p:cNvPr>
          <p:cNvSpPr/>
          <p:nvPr/>
        </p:nvSpPr>
        <p:spPr>
          <a:xfrm>
            <a:off x="4839119" y="7177178"/>
            <a:ext cx="914400" cy="242436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ED5E09D-AD96-4D0A-9826-7920F4F0B0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886" y="5362425"/>
            <a:ext cx="9639300" cy="362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80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87CEEC-82BE-46CD-9599-1A6F3AAE3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Separation and </a:t>
            </a:r>
            <a:r>
              <a:rPr lang="sv-SE" sz="5400" dirty="0" err="1"/>
              <a:t>packing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8ACCB8-7EAF-4A80-B329-CCF9F08078A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314" y="3170380"/>
            <a:ext cx="9183540" cy="9782175"/>
          </a:xfrm>
        </p:spPr>
        <p:txBody>
          <a:bodyPr>
            <a:normAutofit/>
          </a:bodyPr>
          <a:lstStyle/>
          <a:p>
            <a:pPr>
              <a:buClr>
                <a:srgbClr val="FDBB2F"/>
              </a:buClr>
            </a:pPr>
            <a:r>
              <a:rPr lang="en-US" altLang="sv-SE" sz="2800" dirty="0"/>
              <a:t>Bundles packed straight onto a pallet should normally only contain postal items to recipients within the same three-digit postcode.</a:t>
            </a:r>
          </a:p>
          <a:p>
            <a:pPr>
              <a:buClr>
                <a:srgbClr val="FDBB2F"/>
              </a:buClr>
            </a:pPr>
            <a:r>
              <a:rPr lang="en-US" altLang="sv-SE" sz="2800" dirty="0"/>
              <a:t>Each local bundle must be clearly marked with the three-digit postcode.</a:t>
            </a:r>
          </a:p>
          <a:p>
            <a:pPr>
              <a:buClr>
                <a:srgbClr val="FDBB2F"/>
              </a:buClr>
            </a:pPr>
            <a:r>
              <a:rPr lang="en-US" altLang="sv-SE" sz="2800" dirty="0"/>
              <a:t>Trans bundles are marked with Trans or T and be first or last in the sorting.</a:t>
            </a:r>
          </a:p>
          <a:p>
            <a:pPr>
              <a:buClr>
                <a:srgbClr val="FDBB2F"/>
              </a:buClr>
            </a:pPr>
            <a:r>
              <a:rPr lang="en-US" altLang="sv-SE" sz="2800" dirty="0"/>
              <a:t>The bundles are sorted in ascending or descending order on the pallet.</a:t>
            </a:r>
          </a:p>
          <a:p>
            <a:pPr>
              <a:buClr>
                <a:srgbClr val="FDBB2F"/>
              </a:buClr>
            </a:pPr>
            <a:r>
              <a:rPr lang="en-US" altLang="sv-SE" sz="2800" dirty="0"/>
              <a:t>A bundle is held together by a bundle tie or plastic sheeting.</a:t>
            </a:r>
          </a:p>
          <a:p>
            <a:pPr>
              <a:buClr>
                <a:srgbClr val="FDBB2F"/>
              </a:buClr>
            </a:pPr>
            <a:r>
              <a:rPr lang="en-US" altLang="sv-SE" sz="2800" dirty="0"/>
              <a:t>Recommended maximum weight of a bundle is 7kg.</a:t>
            </a:r>
          </a:p>
          <a:p>
            <a:pPr>
              <a:buClr>
                <a:srgbClr val="FDBB2F"/>
              </a:buClr>
            </a:pPr>
            <a:r>
              <a:rPr lang="en-US" altLang="sv-SE" sz="2800" dirty="0"/>
              <a:t>The bundles are packed in spiral form on the pallet with the address facing upwards.</a:t>
            </a:r>
          </a:p>
          <a:p>
            <a:pPr>
              <a:buClr>
                <a:srgbClr val="FDBB2F"/>
              </a:buClr>
            </a:pPr>
            <a:r>
              <a:rPr lang="en-US" altLang="sv-SE" sz="2800" dirty="0"/>
              <a:t>The pallet must be clearly marked with which postcode it contains. Pallet tags can be found at: </a:t>
            </a:r>
            <a:r>
              <a:rPr lang="sv-SE" sz="2800" dirty="0">
                <a:hlinkClick r:id="rId2"/>
              </a:rPr>
              <a:t>https://www.citymail.se/dokument-villkor/</a:t>
            </a: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</a:pPr>
            <a:endParaRPr lang="en-GB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999D4CA1-0AD5-483A-B70B-4EC8BCCF892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2161" y="1714500"/>
            <a:ext cx="4418689" cy="4876800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7EECC05C-0BC8-45DB-AAFC-D8CA5875062F}"/>
              </a:ext>
            </a:extLst>
          </p:cNvPr>
          <p:cNvSpPr txBox="1"/>
          <p:nvPr/>
        </p:nvSpPr>
        <p:spPr>
          <a:xfrm>
            <a:off x="17587265" y="1584022"/>
            <a:ext cx="1698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 101</a:t>
            </a:r>
          </a:p>
          <a:p>
            <a:r>
              <a:rPr lang="sv-SE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</a:t>
            </a:r>
            <a:endParaRPr lang="en-GB" sz="2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6827246E-5F69-4D5B-9950-AE91BAF873F7}"/>
              </a:ext>
            </a:extLst>
          </p:cNvPr>
          <p:cNvSpPr txBox="1"/>
          <p:nvPr/>
        </p:nvSpPr>
        <p:spPr>
          <a:xfrm>
            <a:off x="17587265" y="4360961"/>
            <a:ext cx="16981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 10 - 12</a:t>
            </a:r>
          </a:p>
          <a:p>
            <a:r>
              <a:rPr lang="sv-SE" sz="2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</a:t>
            </a:r>
            <a:endParaRPr lang="en-GB" sz="2000" b="1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77B78D44-1528-4725-A54F-C3458725B8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7798" y="7233215"/>
            <a:ext cx="6115050" cy="581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16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>
            <a:extLst>
              <a:ext uri="{FF2B5EF4-FFF2-40B4-BE49-F238E27FC236}">
                <a16:creationId xmlns:a16="http://schemas.microsoft.com/office/drawing/2014/main" id="{61240984-75E4-456F-ACF9-BABF93A20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703" y="5445291"/>
            <a:ext cx="11687109" cy="625792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AD90925-183E-4971-9AA9-5A8883F35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err="1"/>
              <a:t>Marking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5BF867-320E-4284-AEA9-30D9B7A353F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2761970"/>
            <a:ext cx="15084860" cy="973483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DBB2F"/>
              </a:buClr>
            </a:pPr>
            <a:r>
              <a:rPr lang="en-US" altLang="sv-SE" sz="2800" dirty="0"/>
              <a:t>For volumes exceeding 3 000 items to the same destination*, each bundle as far as possible could contain only one unique three- or five digit postcode. Labeling as five digit bundle respective three digit letter stack below.  </a:t>
            </a:r>
          </a:p>
          <a:p>
            <a:pPr>
              <a:buClr>
                <a:srgbClr val="FDBB2F"/>
              </a:buClr>
            </a:pPr>
            <a:r>
              <a:rPr lang="en-US" altLang="sv-SE" sz="2800" dirty="0"/>
              <a:t>Any trans bundles should be packed first or last on the podium or on a separate pallet. Marking according trans bundle below.</a:t>
            </a:r>
            <a:endParaRPr lang="sv-SE" sz="2800" dirty="0"/>
          </a:p>
          <a:p>
            <a:r>
              <a:rPr lang="sv-SE" altLang="sv-SE" sz="3200" b="1" dirty="0"/>
              <a:t>            </a:t>
            </a:r>
            <a:r>
              <a:rPr lang="sv-SE" altLang="sv-SE" sz="3200" b="1" dirty="0" err="1"/>
              <a:t>Five</a:t>
            </a:r>
            <a:r>
              <a:rPr lang="sv-SE" altLang="sv-SE" sz="3200" b="1" dirty="0"/>
              <a:t> </a:t>
            </a:r>
            <a:r>
              <a:rPr lang="sv-SE" altLang="sv-SE" sz="3200" b="1" dirty="0" err="1"/>
              <a:t>digit</a:t>
            </a:r>
            <a:r>
              <a:rPr lang="sv-SE" altLang="sv-SE" sz="3200" b="1" dirty="0"/>
              <a:t> </a:t>
            </a:r>
            <a:r>
              <a:rPr lang="sv-SE" altLang="sv-SE" sz="3200" b="1" dirty="0" err="1"/>
              <a:t>bundle</a:t>
            </a:r>
            <a:r>
              <a:rPr lang="sv-SE" altLang="sv-SE" sz="3200" b="1" dirty="0"/>
              <a:t>          Three </a:t>
            </a:r>
            <a:r>
              <a:rPr lang="sv-SE" altLang="sv-SE" sz="3200" b="1" dirty="0" err="1"/>
              <a:t>digit</a:t>
            </a:r>
            <a:r>
              <a:rPr lang="sv-SE" altLang="sv-SE" sz="3200" b="1" dirty="0"/>
              <a:t> </a:t>
            </a:r>
            <a:r>
              <a:rPr lang="sv-SE" altLang="sv-SE" sz="3200" b="1" dirty="0" err="1"/>
              <a:t>bundle</a:t>
            </a:r>
            <a:r>
              <a:rPr lang="sv-SE" altLang="sv-SE" sz="3200" b="1" dirty="0"/>
              <a:t>         Trans </a:t>
            </a:r>
            <a:r>
              <a:rPr lang="sv-SE" altLang="sv-SE" sz="3200" b="1" dirty="0" err="1"/>
              <a:t>bundle</a:t>
            </a:r>
            <a:endParaRPr lang="sv-SE" sz="3200" b="1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endParaRPr lang="sv-SE" sz="2800" dirty="0"/>
          </a:p>
          <a:p>
            <a:r>
              <a:rPr lang="sv-SE" sz="1600" dirty="0"/>
              <a:t>	</a:t>
            </a:r>
          </a:p>
          <a:p>
            <a:endParaRPr lang="sv-SE" sz="1600" dirty="0"/>
          </a:p>
          <a:p>
            <a:endParaRPr lang="sv-SE" sz="1600" dirty="0"/>
          </a:p>
          <a:p>
            <a:endParaRPr lang="sv-SE" sz="1600" dirty="0"/>
          </a:p>
          <a:p>
            <a:endParaRPr lang="sv-SE" sz="1600" dirty="0"/>
          </a:p>
          <a:p>
            <a:endParaRPr lang="sv-SE" sz="1600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sv-SE" sz="1600" b="1" i="1" kern="0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sv-SE" sz="1600" b="1" i="1" kern="0" dirty="0"/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600" b="1" i="1" kern="0" dirty="0"/>
              <a:t>*The destinations </a:t>
            </a:r>
            <a:r>
              <a:rPr lang="sv-SE" sz="1600" b="1" i="1" kern="0" dirty="0" err="1"/>
              <a:t>are</a:t>
            </a:r>
            <a:r>
              <a:rPr lang="sv-SE" sz="1600" b="1" i="1" kern="0" dirty="0"/>
              <a:t> </a:t>
            </a:r>
            <a:r>
              <a:rPr lang="sv-SE" sz="1600" b="1" i="1" kern="0" dirty="0" err="1"/>
              <a:t>found</a:t>
            </a:r>
            <a:r>
              <a:rPr lang="sv-SE" sz="1600" b="1" i="1" kern="0" dirty="0"/>
              <a:t> on pages 2 and 3.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9F7440BB-CEDF-48C7-AF84-C1F259071DA7}"/>
              </a:ext>
            </a:extLst>
          </p:cNvPr>
          <p:cNvSpPr/>
          <p:nvPr/>
        </p:nvSpPr>
        <p:spPr>
          <a:xfrm>
            <a:off x="7616825" y="6504058"/>
            <a:ext cx="9144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800" b="1" i="1" kern="0" dirty="0"/>
              <a:t>	</a:t>
            </a:r>
          </a:p>
        </p:txBody>
      </p:sp>
      <p:sp>
        <p:nvSpPr>
          <p:cNvPr id="14" name="textruta 11">
            <a:extLst>
              <a:ext uri="{FF2B5EF4-FFF2-40B4-BE49-F238E27FC236}">
                <a16:creationId xmlns:a16="http://schemas.microsoft.com/office/drawing/2014/main" id="{AB561BEA-0668-40A5-82CE-A32D8532B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1132" y="9886081"/>
            <a:ext cx="1397517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ts val="2100"/>
              </a:lnSpc>
              <a:spcAft>
                <a:spcPts val="600"/>
              </a:spcAft>
              <a:buClr>
                <a:schemeClr val="accent2"/>
              </a:buClr>
              <a:buSzPct val="80000"/>
              <a:buFont typeface="Webdings" panose="05030102010509060703" pitchFamily="18" charset="2"/>
              <a:buChar char="&lt;"/>
              <a:defRPr sz="14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b="1" dirty="0" err="1">
                <a:solidFill>
                  <a:schemeClr val="accent5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Postcode</a:t>
            </a:r>
            <a:r>
              <a:rPr lang="sv-SE" altLang="sv-SE" b="1" dirty="0">
                <a:solidFill>
                  <a:schemeClr val="accent5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997308FA-3250-4FA8-AAA2-84BCCFB48E1F}"/>
              </a:ext>
            </a:extLst>
          </p:cNvPr>
          <p:cNvSpPr/>
          <p:nvPr/>
        </p:nvSpPr>
        <p:spPr>
          <a:xfrm>
            <a:off x="3041132" y="5559058"/>
            <a:ext cx="2007117" cy="525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ruta 8">
            <a:extLst>
              <a:ext uri="{FF2B5EF4-FFF2-40B4-BE49-F238E27FC236}">
                <a16:creationId xmlns:a16="http://schemas.microsoft.com/office/drawing/2014/main" id="{2E19A44F-528F-413C-8E61-B1C339390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1132" y="5594035"/>
            <a:ext cx="1962926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ts val="2100"/>
              </a:lnSpc>
              <a:spcAft>
                <a:spcPts val="600"/>
              </a:spcAft>
              <a:buClr>
                <a:schemeClr val="accent2"/>
              </a:buClr>
              <a:buSzPct val="80000"/>
              <a:buFont typeface="Webdings" panose="05030102010509060703" pitchFamily="18" charset="2"/>
              <a:buChar char="&lt;"/>
              <a:defRPr sz="14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800" b="1" dirty="0" err="1">
                <a:solidFill>
                  <a:schemeClr val="accent5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Marking</a:t>
            </a:r>
            <a:r>
              <a:rPr lang="sv-SE" altLang="sv-SE" b="1" dirty="0">
                <a:solidFill>
                  <a:schemeClr val="accent5">
                    <a:lumMod val="50000"/>
                    <a:lumOff val="50000"/>
                  </a:schemeClr>
                </a:solidFill>
                <a:latin typeface="FoundryMonoline-Medium" pitchFamily="2" charset="0"/>
              </a:rPr>
              <a:t>:</a:t>
            </a:r>
          </a:p>
        </p:txBody>
      </p:sp>
      <p:sp>
        <p:nvSpPr>
          <p:cNvPr id="18" name="textruta 11">
            <a:extLst>
              <a:ext uri="{FF2B5EF4-FFF2-40B4-BE49-F238E27FC236}">
                <a16:creationId xmlns:a16="http://schemas.microsoft.com/office/drawing/2014/main" id="{5E201E1A-8BE7-43A0-84D8-14017D284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6628" y="9886082"/>
            <a:ext cx="1397517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ts val="2100"/>
              </a:lnSpc>
              <a:spcAft>
                <a:spcPts val="600"/>
              </a:spcAft>
              <a:buClr>
                <a:schemeClr val="accent2"/>
              </a:buClr>
              <a:buSzPct val="80000"/>
              <a:buFont typeface="Webdings" panose="05030102010509060703" pitchFamily="18" charset="2"/>
              <a:buChar char="&lt;"/>
              <a:defRPr sz="14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b="1" dirty="0" err="1">
                <a:solidFill>
                  <a:schemeClr val="accent5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Postcode</a:t>
            </a:r>
            <a:r>
              <a:rPr lang="sv-SE" altLang="sv-SE" b="1" dirty="0">
                <a:solidFill>
                  <a:schemeClr val="accent5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9" name="textruta 11">
            <a:extLst>
              <a:ext uri="{FF2B5EF4-FFF2-40B4-BE49-F238E27FC236}">
                <a16:creationId xmlns:a16="http://schemas.microsoft.com/office/drawing/2014/main" id="{FAC31A2A-1676-45E1-8466-4BA54EDD6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86589" y="9886083"/>
            <a:ext cx="1397517" cy="30777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ts val="2100"/>
              </a:lnSpc>
              <a:spcAft>
                <a:spcPts val="600"/>
              </a:spcAft>
              <a:buClr>
                <a:schemeClr val="accent2"/>
              </a:buClr>
              <a:buSzPct val="80000"/>
              <a:buFont typeface="Webdings" panose="05030102010509060703" pitchFamily="18" charset="2"/>
              <a:buChar char="&lt;"/>
              <a:defRPr sz="14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b="1" dirty="0" err="1">
                <a:solidFill>
                  <a:schemeClr val="accent5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Postcode</a:t>
            </a:r>
            <a:r>
              <a:rPr lang="sv-SE" altLang="sv-SE" b="1" dirty="0">
                <a:solidFill>
                  <a:schemeClr val="accent5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70DC34BD-6C21-499E-B67D-D41AFCD78B3F}"/>
              </a:ext>
            </a:extLst>
          </p:cNvPr>
          <p:cNvSpPr/>
          <p:nvPr/>
        </p:nvSpPr>
        <p:spPr>
          <a:xfrm>
            <a:off x="7261141" y="5516011"/>
            <a:ext cx="2007117" cy="525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C8841B87-9F93-4581-AE5A-F6753F5DC909}"/>
              </a:ext>
            </a:extLst>
          </p:cNvPr>
          <p:cNvSpPr/>
          <p:nvPr/>
        </p:nvSpPr>
        <p:spPr>
          <a:xfrm>
            <a:off x="11343738" y="5516011"/>
            <a:ext cx="2007117" cy="525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ruta 8">
            <a:extLst>
              <a:ext uri="{FF2B5EF4-FFF2-40B4-BE49-F238E27FC236}">
                <a16:creationId xmlns:a16="http://schemas.microsoft.com/office/drawing/2014/main" id="{C73733D1-FD0E-438D-B8BD-33FBAD6BB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6628" y="5559058"/>
            <a:ext cx="1962926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ts val="2100"/>
              </a:lnSpc>
              <a:spcAft>
                <a:spcPts val="600"/>
              </a:spcAft>
              <a:buClr>
                <a:schemeClr val="accent2"/>
              </a:buClr>
              <a:buSzPct val="80000"/>
              <a:buFont typeface="Webdings" panose="05030102010509060703" pitchFamily="18" charset="2"/>
              <a:buChar char="&lt;"/>
              <a:defRPr sz="14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800" b="1" dirty="0" err="1">
                <a:solidFill>
                  <a:schemeClr val="accent5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Marking</a:t>
            </a:r>
            <a:r>
              <a:rPr lang="sv-SE" altLang="sv-SE" b="1" dirty="0">
                <a:solidFill>
                  <a:schemeClr val="accent5">
                    <a:lumMod val="50000"/>
                    <a:lumOff val="50000"/>
                  </a:schemeClr>
                </a:solidFill>
                <a:latin typeface="FoundryMonoline-Medium" pitchFamily="2" charset="0"/>
              </a:rPr>
              <a:t>:</a:t>
            </a:r>
          </a:p>
        </p:txBody>
      </p:sp>
      <p:sp>
        <p:nvSpPr>
          <p:cNvPr id="20" name="textruta 8">
            <a:extLst>
              <a:ext uri="{FF2B5EF4-FFF2-40B4-BE49-F238E27FC236}">
                <a16:creationId xmlns:a16="http://schemas.microsoft.com/office/drawing/2014/main" id="{678EFE00-2D9E-4FDE-9F2A-7F2223E83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3738" y="5590725"/>
            <a:ext cx="1962926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ts val="2100"/>
              </a:lnSpc>
              <a:spcAft>
                <a:spcPts val="600"/>
              </a:spcAft>
              <a:buClr>
                <a:schemeClr val="accent2"/>
              </a:buClr>
              <a:buSzPct val="80000"/>
              <a:buFont typeface="Webdings" panose="05030102010509060703" pitchFamily="18" charset="2"/>
              <a:buChar char="&lt;"/>
              <a:defRPr sz="1400">
                <a:solidFill>
                  <a:schemeClr val="tx2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00">
                <a:solidFill>
                  <a:schemeClr val="tx2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100">
                <a:solidFill>
                  <a:schemeClr val="tx2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sv-SE" altLang="sv-SE" sz="1800" b="1" dirty="0" err="1">
                <a:solidFill>
                  <a:schemeClr val="accent5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Marking</a:t>
            </a:r>
            <a:r>
              <a:rPr lang="sv-SE" altLang="sv-SE" b="1" dirty="0">
                <a:solidFill>
                  <a:schemeClr val="accent5">
                    <a:lumMod val="50000"/>
                    <a:lumOff val="50000"/>
                  </a:schemeClr>
                </a:solidFill>
                <a:latin typeface="FoundryMonoline-Medium" pitchFamily="2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67152092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Theme">
  <a:themeElements>
    <a:clrScheme name="CITYMAIL COLORS">
      <a:dk1>
        <a:srgbClr val="FAFCFF"/>
      </a:dk1>
      <a:lt1>
        <a:srgbClr val="FFFFFF"/>
      </a:lt1>
      <a:dk2>
        <a:srgbClr val="FAFCFF"/>
      </a:dk2>
      <a:lt2>
        <a:srgbClr val="535659"/>
      </a:lt2>
      <a:accent1>
        <a:srgbClr val="FC4C02"/>
      </a:accent1>
      <a:accent2>
        <a:srgbClr val="FFCC00"/>
      </a:accent2>
      <a:accent3>
        <a:srgbClr val="00B140"/>
      </a:accent3>
      <a:accent4>
        <a:srgbClr val="FF9F00"/>
      </a:accent4>
      <a:accent5>
        <a:srgbClr val="000000"/>
      </a:accent5>
      <a:accent6>
        <a:srgbClr val="535658"/>
      </a:accent6>
      <a:hlink>
        <a:srgbClr val="32D269"/>
      </a:hlink>
      <a:folHlink>
        <a:srgbClr val="1A916E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ityMail_PPTmall  -  Skrivskyddad" id="{58A89C52-C0F7-4DDC-8144-A925E1376019}" vid="{24CEFCD8-C2A8-4E15-B848-CB50CED0F3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96E3AF4FE48341BAD642229C51E10B" ma:contentTypeVersion="10" ma:contentTypeDescription="Skapa ett nytt dokument." ma:contentTypeScope="" ma:versionID="4dc13925f288d38e590bc1914cc0e35a">
  <xsd:schema xmlns:xsd="http://www.w3.org/2001/XMLSchema" xmlns:xs="http://www.w3.org/2001/XMLSchema" xmlns:p="http://schemas.microsoft.com/office/2006/metadata/properties" xmlns:ns1="http://schemas.microsoft.com/sharepoint/v3" xmlns:ns2="c88329d1-6e56-4181-9073-53b9fea2e57d" xmlns:ns3="b6d2bb81-5113-49c5-bcd9-8cd13ed9ce58" xmlns:ns4="165f87f6-84e7-420c-84bd-23f090b9850c" targetNamespace="http://schemas.microsoft.com/office/2006/metadata/properties" ma:root="true" ma:fieldsID="235ab7b49c063e2fcd4fc5b2ba6c86f1" ns1:_="" ns2:_="" ns3:_="" ns4:_="">
    <xsd:import namespace="http://schemas.microsoft.com/sharepoint/v3"/>
    <xsd:import namespace="c88329d1-6e56-4181-9073-53b9fea2e57d"/>
    <xsd:import namespace="b6d2bb81-5113-49c5-bcd9-8cd13ed9ce58"/>
    <xsd:import namespace="165f87f6-84e7-420c-84bd-23f090b9850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329d1-6e56-4181-9073-53b9fea2e5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Delar tips,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2bb81-5113-49c5-bcd9-8cd13ed9ce58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Senast delad per tid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5f87f6-84e7-420c-84bd-23f090b985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82DE3E-1214-4F25-80BB-4893DFA3E38F}">
  <ds:schemaRefs>
    <ds:schemaRef ds:uri="c88329d1-6e56-4181-9073-53b9fea2e57d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b6d2bb81-5113-49c5-bcd9-8cd13ed9ce58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165f87f6-84e7-420c-84bd-23f090b9850c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BE775A2-1759-483E-A2B4-7EDCEE2AB3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716894-4B1B-4A5D-A024-1248BBBA2D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88329d1-6e56-4181-9073-53b9fea2e57d"/>
    <ds:schemaRef ds:uri="b6d2bb81-5113-49c5-bcd9-8cd13ed9ce58"/>
    <ds:schemaRef ds:uri="165f87f6-84e7-420c-84bd-23f090b985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CityMail_PPTmall</Template>
  <TotalTime>895</TotalTime>
  <Words>1516</Words>
  <Application>Microsoft Office PowerPoint</Application>
  <PresentationFormat>Anpassad</PresentationFormat>
  <Paragraphs>222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FoundryMonoline-Medium</vt:lpstr>
      <vt:lpstr>Lato Light</vt:lpstr>
      <vt:lpstr>Verdana</vt:lpstr>
      <vt:lpstr>Wingdings</vt:lpstr>
      <vt:lpstr>1_Default Theme</vt:lpstr>
      <vt:lpstr>PowerPoint-presentation</vt:lpstr>
      <vt:lpstr>CityMail´s postal delivery zones from 2023-06-09</vt:lpstr>
      <vt:lpstr>CityMail´s postal delivery zones from 2023-06-09</vt:lpstr>
      <vt:lpstr>Shipment</vt:lpstr>
      <vt:lpstr>Maximum format</vt:lpstr>
      <vt:lpstr>Postage and sender</vt:lpstr>
      <vt:lpstr>Separation and packing</vt:lpstr>
      <vt:lpstr>Separation and packing</vt:lpstr>
      <vt:lpstr>Marking</vt:lpstr>
      <vt:lpstr>Separating destinations</vt:lpstr>
      <vt:lpstr>Picture example</vt:lpstr>
      <vt:lpstr>Separating destinations</vt:lpstr>
      <vt:lpstr>Separating destinations</vt:lpstr>
      <vt:lpstr>Dispatch booking</vt:lpstr>
      <vt:lpstr>Delivery notes</vt:lpstr>
      <vt:lpstr>Delivery to CityMail</vt:lpstr>
      <vt:lpstr>Contacts at CityMail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Marie-Louise Lemland</dc:creator>
  <cp:keywords/>
  <dc:description/>
  <cp:lastModifiedBy>Ann-Louise Johansson</cp:lastModifiedBy>
  <cp:revision>77</cp:revision>
  <dcterms:created xsi:type="dcterms:W3CDTF">2018-06-20T07:42:55Z</dcterms:created>
  <dcterms:modified xsi:type="dcterms:W3CDTF">2023-06-02T09:41:46Z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0x0101000296E3AF4FE48341BAD642229C51E10B</vt:lpwstr>
  </property>
</Properties>
</file>