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0" r:id="rId4"/>
  </p:sldMasterIdLst>
  <p:notesMasterIdLst>
    <p:notesMasterId r:id="rId14"/>
  </p:notesMasterIdLst>
  <p:sldIdLst>
    <p:sldId id="881" r:id="rId5"/>
    <p:sldId id="884" r:id="rId6"/>
    <p:sldId id="905" r:id="rId7"/>
    <p:sldId id="906" r:id="rId8"/>
    <p:sldId id="903" r:id="rId9"/>
    <p:sldId id="899" r:id="rId10"/>
    <p:sldId id="907" r:id="rId11"/>
    <p:sldId id="910" r:id="rId12"/>
    <p:sldId id="909" r:id="rId13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49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  <p15:guide id="3" pos="7678" userDrawn="1">
          <p15:clr>
            <a:srgbClr val="A4A3A4"/>
          </p15:clr>
        </p15:guide>
        <p15:guide id="4" pos="897" userDrawn="1">
          <p15:clr>
            <a:srgbClr val="A4A3A4"/>
          </p15:clr>
        </p15:guide>
        <p15:guide id="5" pos="14446" userDrawn="1">
          <p15:clr>
            <a:srgbClr val="A4A3A4"/>
          </p15:clr>
        </p15:guide>
        <p15:guide id="6" orient="horz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EEEEEE"/>
    <a:srgbClr val="EDAF3F"/>
    <a:srgbClr val="AE2A25"/>
    <a:srgbClr val="7DB225"/>
    <a:srgbClr val="000000"/>
    <a:srgbClr val="0A46A4"/>
    <a:srgbClr val="1A9497"/>
    <a:srgbClr val="27C360"/>
    <a:srgbClr val="3845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6303" autoAdjust="0"/>
  </p:normalViewPr>
  <p:slideViewPr>
    <p:cSldViewPr snapToGrid="0" snapToObjects="1">
      <p:cViewPr varScale="1">
        <p:scale>
          <a:sx n="43" d="100"/>
          <a:sy n="43" d="100"/>
        </p:scale>
        <p:origin x="360" y="77"/>
      </p:cViewPr>
      <p:guideLst>
        <p:guide orient="horz" pos="8249"/>
        <p:guide orient="horz" pos="360"/>
        <p:guide pos="7678"/>
        <p:guide pos="897"/>
        <p:guide pos="14446"/>
        <p:guide orient="horz"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4" d="100"/>
        <a:sy n="24" d="100"/>
      </p:scale>
      <p:origin x="0" y="2544"/>
    </p:cViewPr>
  </p:sorterViewPr>
  <p:notesViewPr>
    <p:cSldViewPr snapToGrid="0" snapToObjects="1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2163" y="891338"/>
            <a:ext cx="5626638" cy="316498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542163" y="4292032"/>
            <a:ext cx="5626638" cy="39606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1AAA6280-04A0-4336-AC5B-3C0B6DBA906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59DDF8-4136-4D2F-9820-62367A585985}" type="datetimeFigureOut">
              <a:rPr lang="sv-SE" smtClean="0"/>
              <a:t>2023-06-02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727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 noChangeAspect="1"/>
          </p:cNvSpPr>
          <p:nvPr>
            <p:ph type="pic" sz="quarter" idx="10"/>
          </p:nvPr>
        </p:nvSpPr>
        <p:spPr>
          <a:xfrm>
            <a:off x="0" y="3419726"/>
            <a:ext cx="24377650" cy="6316547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2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1854868" y="3764006"/>
            <a:ext cx="9121013" cy="5465258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64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ster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3741604" y="3617049"/>
            <a:ext cx="7138858" cy="4518612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3452341" y="3673514"/>
            <a:ext cx="7138858" cy="4392874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79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7144062" y="5628837"/>
            <a:ext cx="3229439" cy="418730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8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10069304" y="3915515"/>
            <a:ext cx="4338322" cy="7660560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-18289" y="3209115"/>
            <a:ext cx="24395939" cy="7458886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326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6684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396240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2760861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2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8084877" y="3343138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66684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96240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2760861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8084877" y="5936179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34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66684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5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7396240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6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2760861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  <p:sp>
        <p:nvSpPr>
          <p:cNvPr id="37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084877" y="8555682"/>
            <a:ext cx="4630133" cy="209031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23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lients Squ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10131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15969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1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218067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2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76443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5334820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84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8393198" y="329414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1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310131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2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615969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3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9218067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4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2276443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5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15334820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96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8393198" y="6360501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3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310131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4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615969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5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9218067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6" name="Picture Placeholder 2"/>
          <p:cNvSpPr>
            <a:spLocks noGrp="1"/>
          </p:cNvSpPr>
          <p:nvPr>
            <p:ph type="pic" sz="quarter" idx="28"/>
          </p:nvPr>
        </p:nvSpPr>
        <p:spPr>
          <a:xfrm>
            <a:off x="12276443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7" name="Picture Placeholder 2"/>
          <p:cNvSpPr>
            <a:spLocks noGrp="1"/>
          </p:cNvSpPr>
          <p:nvPr>
            <p:ph type="pic" sz="quarter" idx="29"/>
          </p:nvPr>
        </p:nvSpPr>
        <p:spPr>
          <a:xfrm>
            <a:off x="15334820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08" name="Picture Placeholder 2"/>
          <p:cNvSpPr>
            <a:spLocks noGrp="1"/>
          </p:cNvSpPr>
          <p:nvPr>
            <p:ph type="pic" sz="quarter" idx="30"/>
          </p:nvPr>
        </p:nvSpPr>
        <p:spPr>
          <a:xfrm>
            <a:off x="18393198" y="9499779"/>
            <a:ext cx="2822817" cy="2822816"/>
          </a:xfrm>
          <a:noFill/>
        </p:spPr>
        <p:txBody>
          <a:bodyPr>
            <a:normAutofit/>
          </a:bodyPr>
          <a:lstStyle>
            <a:lvl1pPr marL="0" indent="0">
              <a:buNone/>
              <a:defRPr sz="28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6184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 noChangeAspect="1"/>
          </p:cNvSpPr>
          <p:nvPr>
            <p:ph type="pic" sz="quarter" idx="13"/>
          </p:nvPr>
        </p:nvSpPr>
        <p:spPr>
          <a:xfrm>
            <a:off x="1541676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1" name="Picture Placeholder 13"/>
          <p:cNvSpPr>
            <a:spLocks noGrp="1" noChangeAspect="1"/>
          </p:cNvSpPr>
          <p:nvPr>
            <p:ph type="pic" sz="quarter" idx="14"/>
          </p:nvPr>
        </p:nvSpPr>
        <p:spPr>
          <a:xfrm>
            <a:off x="7297948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2" name="Picture Placeholder 13"/>
          <p:cNvSpPr>
            <a:spLocks noGrp="1" noChangeAspect="1"/>
          </p:cNvSpPr>
          <p:nvPr>
            <p:ph type="pic" sz="quarter" idx="15"/>
          </p:nvPr>
        </p:nvSpPr>
        <p:spPr>
          <a:xfrm>
            <a:off x="12954659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13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8601817" y="3197525"/>
            <a:ext cx="4114800" cy="4114800"/>
          </a:xfrm>
          <a:prstGeom prst="ellipse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501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39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667863" y="3240713"/>
            <a:ext cx="10052051" cy="7647028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8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31847" y="3985545"/>
            <a:ext cx="13901543" cy="21590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v-SE" noProof="0"/>
              <a:t>Klicka här för att ändra mall för rubrikformat</a:t>
            </a:r>
            <a:endParaRPr lang="en-US" noProof="0" dirty="0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23721656" y="377831"/>
            <a:ext cx="655994" cy="4318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 sz="210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9233288" y="6216521"/>
            <a:ext cx="13904330" cy="99174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sv-SE" noProof="0"/>
              <a:t>Redigera format för bakgrundstext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7A2CF174-BE4D-488E-9582-DDDB6DFEFE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8281" y="1505027"/>
            <a:ext cx="9851379" cy="9988410"/>
          </a:xfrm>
          <a:prstGeom prst="rect">
            <a:avLst/>
          </a:prstGeom>
        </p:spPr>
      </p:pic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EE9CBE1B-73E0-460A-9E00-783AA8852FF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233288" y="8129193"/>
            <a:ext cx="11606526" cy="9917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sv-SE" noProof="0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560192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717784" y="4603263"/>
            <a:ext cx="6927408" cy="911273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47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8368334" y="3668923"/>
            <a:ext cx="7607690" cy="4731613"/>
          </a:xfrm>
          <a:noFill/>
        </p:spPr>
        <p:txBody>
          <a:bodyPr>
            <a:normAutofit/>
          </a:bodyPr>
          <a:lstStyle>
            <a:lvl1pPr marL="0" indent="0">
              <a:buNone/>
              <a:defRPr sz="20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6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C831AD-93A4-4438-8684-58FDFC56C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816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ED0DA4-088A-4891-9DF6-12996239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E0E234-6BE1-4D23-B515-6D6CFA596E6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1" y="3168985"/>
            <a:ext cx="19694525" cy="943133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30429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 userDrawn="1">
          <p15:clr>
            <a:srgbClr val="FBAE40"/>
          </p15:clr>
        </p15:guide>
        <p15:guide id="2" pos="767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0F44C5-3122-480D-9C3B-AFBB03EBF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D6E70A5-2A49-4CF3-9907-2D0AA51C07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E3197AD6-1D7B-4FFB-BA28-2DBA02F126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713537" y="3168650"/>
            <a:ext cx="9657907" cy="978217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4263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3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C6FC-FCBE-4FA5-A234-E27F6CA441E5}" type="datetime1">
              <a:rPr lang="en-GB" noProof="0" smtClean="0"/>
              <a:t>02/06/2023</a:t>
            </a:fld>
            <a:endParaRPr lang="en-GB" noProof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FF4F9B-AAFB-443B-9E8C-0CF350B8F7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2"/>
          </p:nvPr>
        </p:nvSpPr>
        <p:spPr>
          <a:xfrm>
            <a:off x="167596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3" name="Platshållare för innehåll 7"/>
          <p:cNvSpPr>
            <a:spLocks noGrp="1"/>
          </p:cNvSpPr>
          <p:nvPr>
            <p:ph sz="quarter" idx="15"/>
          </p:nvPr>
        </p:nvSpPr>
        <p:spPr>
          <a:xfrm>
            <a:off x="8448906" y="3188889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4" name="Platshållare för innehåll 7"/>
          <p:cNvSpPr>
            <a:spLocks noGrp="1"/>
          </p:cNvSpPr>
          <p:nvPr>
            <p:ph sz="quarter" idx="16"/>
          </p:nvPr>
        </p:nvSpPr>
        <p:spPr>
          <a:xfrm>
            <a:off x="15221846" y="3189328"/>
            <a:ext cx="6149598" cy="876935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044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2 rubrik+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88A2E0-EFAA-428B-ADEF-006AE9821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0F40C46-D495-45DD-88FA-0D1D53664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76400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3">
            <a:extLst>
              <a:ext uri="{FF2B5EF4-FFF2-40B4-BE49-F238E27FC236}">
                <a16:creationId xmlns:a16="http://schemas.microsoft.com/office/drawing/2014/main" id="{583F178F-C022-4733-9CA4-CF6B4B43D2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89319" y="3189696"/>
            <a:ext cx="9382125" cy="1254716"/>
          </a:xfrm>
        </p:spPr>
        <p:txBody>
          <a:bodyPr anchor="ctr">
            <a:noAutofit/>
          </a:bodyPr>
          <a:lstStyle>
            <a:lvl1pPr>
              <a:defRPr sz="5400" b="1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C324559F-FB12-4A08-AD54-3FFA76305A4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676400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6">
            <a:extLst>
              <a:ext uri="{FF2B5EF4-FFF2-40B4-BE49-F238E27FC236}">
                <a16:creationId xmlns:a16="http://schemas.microsoft.com/office/drawing/2014/main" id="{71F2D73B-0ADE-45FB-B66D-1F1A80185C0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972263" y="4444412"/>
            <a:ext cx="9382125" cy="742156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105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Imag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-3177" y="0"/>
            <a:ext cx="24426547" cy="13716000"/>
          </a:xfrm>
          <a:effectLst/>
        </p:spPr>
        <p:txBody>
          <a:bodyPr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671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2" y="3121644"/>
            <a:ext cx="24439601" cy="6368806"/>
          </a:xfrm>
          <a:effectLst/>
        </p:spPr>
        <p:txBody>
          <a:bodyPr>
            <a:normAutofit/>
          </a:bodyPr>
          <a:lstStyle>
            <a:lvl1pPr marL="0" indent="0">
              <a:buNone/>
              <a:defRPr sz="3600">
                <a:ln>
                  <a:noFill/>
                </a:ln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0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5" y="3211034"/>
            <a:ext cx="19695478" cy="895513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26742" y="12548634"/>
            <a:ext cx="681843" cy="49240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000" b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id-ID" sz="2399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>
          <a:xfrm>
            <a:off x="608051" y="12441242"/>
            <a:ext cx="687533" cy="687533"/>
          </a:xfrm>
          <a:prstGeom prst="ellipse">
            <a:avLst/>
          </a:prstGeom>
          <a:noFill/>
          <a:ln w="127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>
              <a:solidFill>
                <a:schemeClr val="tx1"/>
              </a:solidFill>
              <a:latin typeface="Lato Light"/>
              <a:cs typeface="Lato Light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B56EE40F-8164-F149-BE8C-7E5C5F3DCD06}"/>
              </a:ext>
            </a:extLst>
          </p:cNvPr>
          <p:cNvPicPr>
            <a:picLocks noChangeAspect="1"/>
          </p:cNvPicPr>
          <p:nvPr userDrawn="1"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6260" y="10621581"/>
            <a:ext cx="2956314" cy="299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203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69" r:id="rId2"/>
    <p:sldLayoutId id="2147484071" r:id="rId3"/>
    <p:sldLayoutId id="2147484066" r:id="rId4"/>
    <p:sldLayoutId id="2147484067" r:id="rId5"/>
    <p:sldLayoutId id="2147484068" r:id="rId6"/>
    <p:sldLayoutId id="2147484070" r:id="rId7"/>
    <p:sldLayoutId id="2147484052" r:id="rId8"/>
    <p:sldLayoutId id="2147484053" r:id="rId9"/>
    <p:sldLayoutId id="2147484054" r:id="rId10"/>
    <p:sldLayoutId id="2147484055" r:id="rId11"/>
    <p:sldLayoutId id="2147484056" r:id="rId12"/>
    <p:sldLayoutId id="2147484057" r:id="rId13"/>
    <p:sldLayoutId id="2147484058" r:id="rId14"/>
    <p:sldLayoutId id="2147484059" r:id="rId15"/>
    <p:sldLayoutId id="2147484060" r:id="rId16"/>
    <p:sldLayoutId id="2147484061" r:id="rId17"/>
    <p:sldLayoutId id="2147484062" r:id="rId18"/>
    <p:sldLayoutId id="2147484063" r:id="rId19"/>
    <p:sldLayoutId id="2147484064" r:id="rId20"/>
    <p:sldLayoutId id="2147484065" r:id="rId21"/>
  </p:sldLayoutIdLst>
  <p:hf hdr="0" ftr="0" dt="0"/>
  <p:txStyles>
    <p:titleStyle>
      <a:lvl1pPr algn="l" defTabSz="182846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182846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lang="en-US" sz="48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233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40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828464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600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742697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 smtClean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656928" indent="0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3201" kern="1200" dirty="0">
          <a:solidFill>
            <a:schemeClr val="bg2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028277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510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741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975" indent="-457116" algn="l" defTabSz="18284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33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6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97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92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162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94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626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858" algn="l" defTabSz="182846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.citymail.se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artner.citymail.se/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leverans.sto@citymail.s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roduktionsspecialist.sthlm@citymail.se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9A53D4-1CE6-4E9A-97E2-FD78476ACA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2416" y="4443983"/>
            <a:ext cx="5175504" cy="1700561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0676EC-D52F-4188-BF19-38198A1501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472416" y="6216521"/>
            <a:ext cx="4389120" cy="99174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A3A88D4-6969-48EF-9941-B3FA6B1DDF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05821" y="10783303"/>
            <a:ext cx="13164675" cy="991740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CityMail´s</a:t>
            </a:r>
            <a:r>
              <a:rPr lang="en-US" dirty="0">
                <a:solidFill>
                  <a:schemeClr val="accent3"/>
                </a:solidFill>
              </a:rPr>
              <a:t> packing instructions for </a:t>
            </a:r>
            <a:r>
              <a:rPr lang="en-US">
                <a:solidFill>
                  <a:schemeClr val="accent3"/>
                </a:solidFill>
              </a:rPr>
              <a:t>unsorted consignment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23439105-E0B8-453A-9DF9-639AED0B6826}"/>
              </a:ext>
            </a:extLst>
          </p:cNvPr>
          <p:cNvSpPr/>
          <p:nvPr/>
        </p:nvSpPr>
        <p:spPr>
          <a:xfrm>
            <a:off x="16578590" y="4555102"/>
            <a:ext cx="1673524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5D6A766-9ED9-4065-87F8-EB23D74A1B2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6249" y="3519865"/>
            <a:ext cx="9627837" cy="547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C63B9B-3B53-4623-873C-92CD6972D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965" y="1072585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/>
              <a:t>All </a:t>
            </a:r>
            <a:r>
              <a:rPr lang="sv-SE" sz="5400" dirty="0" err="1"/>
              <a:t>of</a:t>
            </a:r>
            <a:r>
              <a:rPr lang="sv-SE" sz="5400" dirty="0"/>
              <a:t> Sweden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C89420A-D85B-4D87-9477-ACD81B4D3F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2322576"/>
            <a:ext cx="12625251" cy="11393423"/>
          </a:xfrm>
        </p:spPr>
        <p:txBody>
          <a:bodyPr>
            <a:normAutofit/>
          </a:bodyPr>
          <a:lstStyle/>
          <a:p>
            <a:r>
              <a:rPr lang="en-US" altLang="sv-SE" sz="2800" dirty="0"/>
              <a:t>An </a:t>
            </a:r>
            <a:r>
              <a:rPr lang="en-US" altLang="sv-SE" sz="2800" i="1" dirty="0"/>
              <a:t>Unsorted consignment</a:t>
            </a:r>
            <a:r>
              <a:rPr lang="en-US" altLang="sv-SE" sz="2800" dirty="0"/>
              <a:t> may contain items to the whole of Sweden, without any requirement for separation or sorting. </a:t>
            </a:r>
          </a:p>
          <a:p>
            <a:r>
              <a:rPr lang="en-US" altLang="sv-SE" sz="2800" dirty="0"/>
              <a:t>Number of items can not be less than 500 copies and weight deviations for unsorted consignment can be no more than 30 grams. </a:t>
            </a:r>
          </a:p>
          <a:p>
            <a:r>
              <a:rPr lang="en-US" altLang="sv-SE" sz="2800" dirty="0"/>
              <a:t>All the items must have similar appearance.</a:t>
            </a:r>
            <a:endParaRPr lang="en-US" altLang="sv-SE" sz="2800" dirty="0">
              <a:solidFill>
                <a:srgbClr val="717074"/>
              </a:solidFill>
            </a:endParaRPr>
          </a:p>
          <a:p>
            <a:r>
              <a:rPr lang="en-US" altLang="sv-SE" sz="2800" dirty="0"/>
              <a:t>Items are normally distributed within four days.				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A7E4BBB-0F8E-4E09-9DD3-30FF5380E2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5462" y="2761971"/>
            <a:ext cx="4351338" cy="988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30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4412E13-C38B-4D18-A4F0-187ED25DBC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126" y="3282072"/>
            <a:ext cx="8784274" cy="376705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Maximum 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1832266" y="3168651"/>
            <a:ext cx="10509257" cy="9782175"/>
          </a:xfrm>
        </p:spPr>
        <p:txBody>
          <a:bodyPr/>
          <a:lstStyle/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en-US" altLang="sv-SE" sz="2800" dirty="0"/>
              <a:t>CityMail Sweden AB undertakes to only deliver correctly addressed postal items* that is within our specified dimensions.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en-US" altLang="sv-SE" sz="2800" dirty="0"/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Standard: 30 x 250 x 450 mm.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sv-SE" sz="2400" dirty="0"/>
              <a:t>Max </a:t>
            </a:r>
            <a:r>
              <a:rPr lang="sv-SE" sz="2400" dirty="0" err="1"/>
              <a:t>weight</a:t>
            </a:r>
            <a:r>
              <a:rPr lang="sv-SE" sz="2400" dirty="0"/>
              <a:t>: 2 kg.</a:t>
            </a:r>
          </a:p>
          <a:p>
            <a:pPr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tabLst>
                <a:tab pos="2868613" algn="l"/>
              </a:tabLst>
              <a:defRPr/>
            </a:pPr>
            <a:endParaRPr lang="sv-SE" sz="24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en-US" sz="2800" dirty="0"/>
              <a:t>Items thicker than 30 mm </a:t>
            </a:r>
            <a:r>
              <a:rPr lang="en-GB" sz="2800" dirty="0"/>
              <a:t>may be distributed as agreed. Contact your sales representative for more information.</a:t>
            </a:r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endParaRPr lang="sv-SE" sz="2800" dirty="0"/>
          </a:p>
          <a:p>
            <a:pPr defTabSz="914400" fontAlgn="base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rgbClr val="FDBB2F"/>
              </a:buClr>
              <a:buSzPct val="80000"/>
              <a:tabLst>
                <a:tab pos="2868613" algn="l"/>
              </a:tabLst>
              <a:defRPr/>
            </a:pPr>
            <a:r>
              <a:rPr lang="en-US" altLang="sv-SE" sz="2400" dirty="0"/>
              <a:t>*By correctly addressed items we mean correct name, street address,                 postcode and city.</a:t>
            </a:r>
          </a:p>
          <a:p>
            <a:endParaRPr lang="sv-SE" dirty="0"/>
          </a:p>
        </p:txBody>
      </p:sp>
      <p:pic>
        <p:nvPicPr>
          <p:cNvPr id="6" name="Bildobjekt 5" descr="BCM etikett_klimatneutral_99x50.jpg">
            <a:extLst>
              <a:ext uri="{FF2B5EF4-FFF2-40B4-BE49-F238E27FC236}">
                <a16:creationId xmlns:a16="http://schemas.microsoft.com/office/drawing/2014/main" id="{D6C0D307-0E14-4112-A64F-AE6FF3EE49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5052" y="7351444"/>
            <a:ext cx="4779033" cy="3071003"/>
          </a:xfrm>
          <a:prstGeom prst="rect">
            <a:avLst/>
          </a:prstGeom>
          <a:ln>
            <a:solidFill>
              <a:schemeClr val="accent5"/>
            </a:solidFill>
          </a:ln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12535933-8AF4-4654-871A-0A3867CF0832}"/>
              </a:ext>
            </a:extLst>
          </p:cNvPr>
          <p:cNvSpPr/>
          <p:nvPr/>
        </p:nvSpPr>
        <p:spPr>
          <a:xfrm>
            <a:off x="7911470" y="7426956"/>
            <a:ext cx="1141380" cy="14599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Uppåtböjd 7">
            <a:extLst>
              <a:ext uri="{FF2B5EF4-FFF2-40B4-BE49-F238E27FC236}">
                <a16:creationId xmlns:a16="http://schemas.microsoft.com/office/drawing/2014/main" id="{2B7D779F-DB81-4FFC-851C-FD91E707C02D}"/>
              </a:ext>
            </a:extLst>
          </p:cNvPr>
          <p:cNvSpPr/>
          <p:nvPr/>
        </p:nvSpPr>
        <p:spPr bwMode="auto">
          <a:xfrm rot="5400000" flipH="1">
            <a:off x="7282950" y="5308917"/>
            <a:ext cx="4482802" cy="1917604"/>
          </a:xfrm>
          <a:prstGeom prst="curvedUpArrow">
            <a:avLst>
              <a:gd name="adj1" fmla="val 25000"/>
              <a:gd name="adj2" fmla="val 50000"/>
              <a:gd name="adj3" fmla="val 24034"/>
            </a:avLst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21299997" rev="10799999"/>
            </a:camera>
            <a:lightRig rig="threePt" dir="t"/>
          </a:scene3d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sv-SE" sz="1400" kern="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35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03ECD0-B856-42F8-8150-1840CCA25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Postage</a:t>
            </a:r>
            <a:r>
              <a:rPr lang="sv-SE" sz="5400" dirty="0"/>
              <a:t> and </a:t>
            </a:r>
            <a:r>
              <a:rPr lang="sv-SE" sz="5400" dirty="0" err="1"/>
              <a:t>sender</a:t>
            </a:r>
            <a:endParaRPr lang="sv-SE" sz="5400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4051F61-8A17-458D-9F36-74A6CA35FB3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9980463" y="3168651"/>
            <a:ext cx="11181990" cy="9782175"/>
          </a:xfrm>
        </p:spPr>
        <p:txBody>
          <a:bodyPr/>
          <a:lstStyle/>
          <a:p>
            <a:r>
              <a:rPr lang="en-US" altLang="sv-SE" sz="2800" dirty="0"/>
              <a:t>The postal items must be labelled with the following: </a:t>
            </a:r>
          </a:p>
          <a:p>
            <a:endParaRPr lang="en-US" altLang="sv-SE" sz="2800" dirty="0"/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en-US" altLang="sv-SE" sz="2400" dirty="0"/>
              <a:t>Sweden Port </a:t>
            </a:r>
            <a:r>
              <a:rPr lang="en-US" altLang="sv-SE" sz="2400" dirty="0" err="1"/>
              <a:t>Payé</a:t>
            </a:r>
            <a:r>
              <a:rPr lang="en-US" altLang="sv-SE" sz="2400" dirty="0"/>
              <a:t>, Sweden Postage Paid or any other marking approved by CityMail.</a:t>
            </a:r>
            <a:endParaRPr lang="sv-SE" sz="2400" dirty="0"/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en-US" altLang="sv-SE" sz="2400" dirty="0"/>
              <a:t>Sender can be clearly read (name and address of sender).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en-US" altLang="sv-SE" sz="2400" dirty="0"/>
              <a:t>A Swedish return address must be specified. </a:t>
            </a:r>
          </a:p>
          <a:p>
            <a:pPr marL="457200" indent="-457200" fontAlgn="base">
              <a:lnSpc>
                <a:spcPct val="80000"/>
              </a:lnSpc>
              <a:spcAft>
                <a:spcPts val="600"/>
              </a:spcAft>
              <a:buClr>
                <a:schemeClr val="accent3"/>
              </a:buClr>
              <a:buSzPct val="80000"/>
              <a:buFont typeface="Wingdings" panose="05000000000000000000" pitchFamily="2" charset="2"/>
              <a:buChar char="§"/>
              <a:tabLst>
                <a:tab pos="2868613" algn="l"/>
              </a:tabLst>
              <a:defRPr/>
            </a:pPr>
            <a:r>
              <a:rPr lang="en-US" altLang="sv-SE" sz="2400" dirty="0" err="1"/>
              <a:t>Postoperator</a:t>
            </a:r>
            <a:r>
              <a:rPr lang="en-US" altLang="sv-SE" sz="2400" dirty="0"/>
              <a:t> CityMail.</a:t>
            </a:r>
          </a:p>
          <a:p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01B2AA4F-74A0-495F-A4A9-D7F111C7492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en-GB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41C9A0D-1150-47A3-A5E8-90C9E05F75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129" y="3651609"/>
            <a:ext cx="4527160" cy="1012378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B470B1DA-07B4-41DF-A7E9-DE3A4AA81DEC}"/>
              </a:ext>
            </a:extLst>
          </p:cNvPr>
          <p:cNvSpPr/>
          <p:nvPr/>
        </p:nvSpPr>
        <p:spPr>
          <a:xfrm>
            <a:off x="1675965" y="8353336"/>
            <a:ext cx="121888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 err="1">
                <a:solidFill>
                  <a:schemeClr val="accent5"/>
                </a:solidFill>
              </a:rPr>
              <a:t>Postop</a:t>
            </a:r>
            <a:r>
              <a:rPr lang="sv-SE" b="1" dirty="0">
                <a:solidFill>
                  <a:schemeClr val="accent5"/>
                </a:solidFill>
              </a:rPr>
              <a:t>:  CityMail, Kumla Gårdsväg 21</a:t>
            </a:r>
          </a:p>
          <a:p>
            <a:r>
              <a:rPr lang="sv-SE" b="1" dirty="0">
                <a:solidFill>
                  <a:schemeClr val="accent5"/>
                </a:solidFill>
              </a:rPr>
              <a:t>145 63 </a:t>
            </a:r>
            <a:r>
              <a:rPr lang="sv-SE" b="1" dirty="0" err="1">
                <a:solidFill>
                  <a:schemeClr val="accent5"/>
                </a:solidFill>
              </a:rPr>
              <a:t>Norsborg</a:t>
            </a:r>
            <a:r>
              <a:rPr lang="sv-SE" b="1" dirty="0">
                <a:solidFill>
                  <a:schemeClr val="accent5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4374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172057-F578-4AFA-9EEE-F2F18FDE0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Packing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FABA29-BA8C-4220-991D-707407FDBE8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650"/>
            <a:ext cx="9657907" cy="9782175"/>
          </a:xfrm>
        </p:spPr>
        <p:txBody>
          <a:bodyPr>
            <a:normAutofit/>
          </a:bodyPr>
          <a:lstStyle/>
          <a:p>
            <a:r>
              <a:rPr lang="en-US" altLang="sv-SE" sz="2800" dirty="0"/>
              <a:t>Bundles are packed directly on pallets to be held together by cable ties or plastic.</a:t>
            </a:r>
          </a:p>
          <a:p>
            <a:r>
              <a:rPr lang="en-US" altLang="sv-SE" sz="2800" dirty="0"/>
              <a:t>Recommended maximum weight of a bundle is 7kg.</a:t>
            </a:r>
          </a:p>
          <a:p>
            <a:r>
              <a:rPr lang="en-US" altLang="sv-SE" sz="2800" dirty="0"/>
              <a:t>The pallet with bundles may have a maximum height of 120 cm incl. pallet.</a:t>
            </a:r>
            <a:endParaRPr lang="sv-SE" altLang="sv-SE" sz="2800" dirty="0"/>
          </a:p>
          <a:p>
            <a:r>
              <a:rPr lang="en-US" altLang="sv-SE" sz="2800" dirty="0"/>
              <a:t>The pallet must be labeled with the customer, freight senders and "Unsorted consignment".</a:t>
            </a:r>
            <a:endParaRPr lang="sv-SE" altLang="sv-SE" sz="2800" dirty="0"/>
          </a:p>
          <a:p>
            <a:r>
              <a:rPr lang="en-US" altLang="sv-SE" sz="2800" dirty="0"/>
              <a:t>The pallet can not contain both sorted and unsorted consignments.</a:t>
            </a:r>
            <a:endParaRPr lang="sv-SE" altLang="sv-SE" sz="2800" dirty="0"/>
          </a:p>
          <a:p>
            <a:endParaRPr lang="sv-SE" sz="2800" dirty="0"/>
          </a:p>
          <a:p>
            <a:endParaRPr lang="sv-SE" sz="2800" dirty="0"/>
          </a:p>
        </p:txBody>
      </p:sp>
      <p:cxnSp>
        <p:nvCxnSpPr>
          <p:cNvPr id="7" name="Rak pil 18">
            <a:extLst>
              <a:ext uri="{FF2B5EF4-FFF2-40B4-BE49-F238E27FC236}">
                <a16:creationId xmlns:a16="http://schemas.microsoft.com/office/drawing/2014/main" id="{C5511B6F-64DC-4C7A-8ECC-093515AD4A3A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8183103" y="8502628"/>
            <a:ext cx="0" cy="4400549"/>
          </a:xfrm>
          <a:prstGeom prst="straightConnector1">
            <a:avLst/>
          </a:prstGeom>
          <a:noFill/>
          <a:ln w="41275">
            <a:solidFill>
              <a:schemeClr val="accent3"/>
            </a:solidFill>
            <a:round/>
            <a:headEnd/>
            <a:tailEnd type="triangle" w="lg" len="lg"/>
          </a:ln>
        </p:spPr>
      </p:cxnSp>
      <p:sp>
        <p:nvSpPr>
          <p:cNvPr id="10" name="Rektangel 9">
            <a:extLst>
              <a:ext uri="{FF2B5EF4-FFF2-40B4-BE49-F238E27FC236}">
                <a16:creationId xmlns:a16="http://schemas.microsoft.com/office/drawing/2014/main" id="{DAC209BF-015E-4B19-B6E7-2D8D87997A83}"/>
              </a:ext>
            </a:extLst>
          </p:cNvPr>
          <p:cNvSpPr/>
          <p:nvPr/>
        </p:nvSpPr>
        <p:spPr>
          <a:xfrm>
            <a:off x="8556057" y="9604807"/>
            <a:ext cx="20529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rgbClr val="717074"/>
                </a:solidFill>
                <a:latin typeface="Arial" panose="020B0604020202020204" pitchFamily="34" charset="0"/>
                <a:ea typeface="ＭＳ Ｐゴシック" pitchFamily="-111" charset="-128"/>
                <a:cs typeface="Arial" panose="020B0604020202020204" pitchFamily="34" charset="0"/>
              </a:rPr>
              <a:t>Maximum </a:t>
            </a:r>
            <a:r>
              <a:rPr lang="sv-SE" sz="2800" dirty="0" err="1">
                <a:solidFill>
                  <a:srgbClr val="717074"/>
                </a:solidFill>
                <a:latin typeface="Arial" panose="020B0604020202020204" pitchFamily="34" charset="0"/>
                <a:ea typeface="ＭＳ Ｐゴシック" pitchFamily="-111" charset="-128"/>
                <a:cs typeface="Arial" panose="020B0604020202020204" pitchFamily="34" charset="0"/>
              </a:rPr>
              <a:t>height</a:t>
            </a:r>
            <a:endParaRPr lang="sv-SE" sz="2800" dirty="0">
              <a:solidFill>
                <a:srgbClr val="717074"/>
              </a:solidFill>
              <a:latin typeface="Arial" panose="020B0604020202020204" pitchFamily="34" charset="0"/>
              <a:ea typeface="ＭＳ Ｐゴシック" pitchFamily="-111" charset="-128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2800" dirty="0">
                <a:solidFill>
                  <a:srgbClr val="717074"/>
                </a:solidFill>
                <a:latin typeface="Arial" panose="020B0604020202020204" pitchFamily="34" charset="0"/>
                <a:ea typeface="ＭＳ Ｐゴシック" pitchFamily="-111" charset="-128"/>
                <a:cs typeface="Arial" panose="020B0604020202020204" pitchFamily="34" charset="0"/>
              </a:rPr>
              <a:t>1.2 m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D937B55D-7B58-4B0F-89E4-6BDD1571129E}"/>
              </a:ext>
            </a:extLst>
          </p:cNvPr>
          <p:cNvSpPr/>
          <p:nvPr/>
        </p:nvSpPr>
        <p:spPr>
          <a:xfrm>
            <a:off x="12188825" y="12600323"/>
            <a:ext cx="65560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Allt gods måste säkras innan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26F1DFC-C8AE-45DD-96D4-89AA05488B02}"/>
              </a:ext>
            </a:extLst>
          </p:cNvPr>
          <p:cNvSpPr/>
          <p:nvPr/>
        </p:nvSpPr>
        <p:spPr>
          <a:xfrm>
            <a:off x="12188824" y="12600323"/>
            <a:ext cx="8042276" cy="75811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goods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must be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secured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280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sv-SE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transport!</a:t>
            </a:r>
            <a:endParaRPr lang="en-GB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F40F15F-FCAA-4B63-A27F-0F0CE0B1D22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2" y="8426428"/>
            <a:ext cx="4909523" cy="4552950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72C4D7-A798-4C6A-A7FF-AE38496568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0387" y="3225800"/>
            <a:ext cx="6467475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19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ABFF69-0063-44B2-950D-3B146E47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Dispatch</a:t>
            </a:r>
            <a:r>
              <a:rPr lang="sv-SE" sz="5400" dirty="0"/>
              <a:t> </a:t>
            </a:r>
            <a:r>
              <a:rPr lang="sv-SE" sz="5400" dirty="0" err="1"/>
              <a:t>booking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E031EF-876C-4078-A330-E8E35109987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5965" y="3168985"/>
            <a:ext cx="15443111" cy="9431337"/>
          </a:xfrm>
        </p:spPr>
        <p:txBody>
          <a:bodyPr/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Dispatch</a:t>
            </a:r>
            <a:r>
              <a:rPr lang="sv-SE" sz="2800" dirty="0"/>
              <a:t> </a:t>
            </a:r>
            <a:r>
              <a:rPr lang="sv-SE" sz="2800" dirty="0" err="1"/>
              <a:t>booking</a:t>
            </a:r>
            <a:r>
              <a:rPr lang="sv-SE" sz="2800" dirty="0"/>
              <a:t> is </a:t>
            </a:r>
            <a:r>
              <a:rPr lang="sv-SE" sz="2800" dirty="0" err="1"/>
              <a:t>done</a:t>
            </a:r>
            <a:r>
              <a:rPr lang="sv-SE" sz="2800" dirty="0"/>
              <a:t> at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Dispatches</a:t>
            </a:r>
            <a:r>
              <a:rPr lang="sv-SE" sz="2800" dirty="0"/>
              <a:t> </a:t>
            </a:r>
            <a:r>
              <a:rPr lang="sv-SE" sz="2800" dirty="0" err="1"/>
              <a:t>with</a:t>
            </a:r>
            <a:r>
              <a:rPr lang="sv-SE" sz="2800" dirty="0"/>
              <a:t>:</a:t>
            </a:r>
          </a:p>
          <a:p>
            <a:pPr>
              <a:buClr>
                <a:srgbClr val="FDBB2F"/>
              </a:buClr>
              <a:tabLst>
                <a:tab pos="266700" algn="l"/>
              </a:tabLst>
            </a:pPr>
            <a:r>
              <a:rPr lang="sv-SE" sz="2800" dirty="0"/>
              <a:t>    &lt; 5 000 </a:t>
            </a:r>
            <a:r>
              <a:rPr lang="en-US" altLang="sv-SE" sz="2800" dirty="0"/>
              <a:t>postal items must be booked by 12 pm on the day of delivery</a:t>
            </a:r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266700" algn="l"/>
              </a:tabLst>
              <a:defRPr/>
            </a:pPr>
            <a:r>
              <a:rPr lang="sv-SE" sz="2800" dirty="0"/>
              <a:t>    ≥ 5 000 </a:t>
            </a:r>
            <a:r>
              <a:rPr lang="en-US" altLang="sv-SE" sz="2800" dirty="0"/>
              <a:t>postal items must be booked by 5 pm the weekday before delivery</a:t>
            </a:r>
            <a:r>
              <a:rPr lang="sv-SE" sz="2800" dirty="0"/>
              <a:t>         </a:t>
            </a:r>
          </a:p>
          <a:p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D2280C3E-249C-468B-9B81-7D8A29C1B0B2}"/>
              </a:ext>
            </a:extLst>
          </p:cNvPr>
          <p:cNvSpPr/>
          <p:nvPr/>
        </p:nvSpPr>
        <p:spPr>
          <a:xfrm>
            <a:off x="4302455" y="8305278"/>
            <a:ext cx="7017186" cy="1969770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login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b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Partnerwebb?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800" kern="0" dirty="0" err="1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sv-SE" sz="1800" kern="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e-mail: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v-SE" sz="1100" kern="0" dirty="0">
              <a:solidFill>
                <a:srgbClr val="717074"/>
              </a:solidFill>
              <a:latin typeface="Verdana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400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produktionsspecialist.sthlm@citymail.se</a:t>
            </a:r>
          </a:p>
        </p:txBody>
      </p:sp>
    </p:spTree>
    <p:extLst>
      <p:ext uri="{BB962C8B-B14F-4D97-AF65-F5344CB8AC3E}">
        <p14:creationId xmlns:p14="http://schemas.microsoft.com/office/powerpoint/2010/main" val="397835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CB4FCC-8244-4207-830A-FFC92118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/>
              <a:t>Delivery</a:t>
            </a:r>
            <a:r>
              <a:rPr lang="sv-SE" sz="5400" dirty="0"/>
              <a:t> </a:t>
            </a:r>
            <a:r>
              <a:rPr lang="sv-SE" sz="5400" dirty="0" err="1"/>
              <a:t>notes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0920CD-CB59-4A96-8955-E16D06789C1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2" y="3168985"/>
            <a:ext cx="17176864" cy="9431337"/>
          </a:xfrm>
        </p:spPr>
        <p:txBody>
          <a:bodyPr/>
          <a:lstStyle/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Delivery</a:t>
            </a:r>
            <a:r>
              <a:rPr lang="sv-SE" sz="2800" dirty="0"/>
              <a:t> </a:t>
            </a:r>
            <a:r>
              <a:rPr lang="sv-SE" sz="2800" dirty="0" err="1"/>
              <a:t>notes</a:t>
            </a:r>
            <a:r>
              <a:rPr lang="sv-SE" sz="2800" dirty="0"/>
              <a:t> </a:t>
            </a:r>
            <a:r>
              <a:rPr lang="sv-SE" sz="2800" dirty="0" err="1"/>
              <a:t>are</a:t>
            </a:r>
            <a:r>
              <a:rPr lang="sv-SE" sz="2800" dirty="0"/>
              <a:t> sent at </a:t>
            </a:r>
            <a:r>
              <a:rPr lang="sv-SE" sz="2800" dirty="0" err="1"/>
              <a:t>CityMails</a:t>
            </a:r>
            <a:r>
              <a:rPr lang="sv-SE" sz="2800" dirty="0"/>
              <a:t> Partnerwebb: </a:t>
            </a:r>
            <a:r>
              <a:rPr lang="sv-SE" sz="2800" dirty="0">
                <a:hlinkClick r:id="rId2"/>
              </a:rPr>
              <a:t>https://partner.citymail.se/</a:t>
            </a:r>
            <a:endParaRPr lang="sv-SE" sz="2800" dirty="0"/>
          </a:p>
          <a:p>
            <a:pPr>
              <a:lnSpc>
                <a:spcPct val="100000"/>
              </a:lnSpc>
              <a:buClr>
                <a:srgbClr val="FDBB2F"/>
              </a:buClr>
            </a:pPr>
            <a:r>
              <a:rPr lang="en-US" altLang="sv-SE" sz="2800" dirty="0"/>
              <a:t>Delivery notes are sent electronically via the </a:t>
            </a:r>
            <a:r>
              <a:rPr lang="en-US" altLang="sv-SE" sz="2800" dirty="0" err="1"/>
              <a:t>Partnerweb</a:t>
            </a:r>
            <a:r>
              <a:rPr lang="en-US" altLang="sv-SE" sz="2800" dirty="0"/>
              <a:t> as soon as the goods are ready to leave the customer/post producer and should also be attached to the goods.</a:t>
            </a:r>
          </a:p>
          <a:p>
            <a:endParaRPr lang="en-GB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35257BCF-4247-4D98-A7D5-43927FD51F1E}"/>
              </a:ext>
            </a:extLst>
          </p:cNvPr>
          <p:cNvSpPr/>
          <p:nvPr/>
        </p:nvSpPr>
        <p:spPr>
          <a:xfrm>
            <a:off x="4302455" y="8305278"/>
            <a:ext cx="7017186" cy="1969770"/>
          </a:xfrm>
          <a:prstGeom prst="rect">
            <a:avLst/>
          </a:prstGeom>
          <a:ln w="28575"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ts val="600"/>
              </a:spcAft>
              <a:defRPr/>
            </a:pP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login </a:t>
            </a: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b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kern="0" dirty="0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CityMails</a:t>
            </a:r>
            <a:r>
              <a:rPr lang="sv-SE" sz="3200" b="1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Partnerwebb?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1800" kern="0" dirty="0" err="1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sv-SE" sz="1800" kern="0" dirty="0">
                <a:solidFill>
                  <a:srgbClr val="7170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e-mail: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sv-SE" sz="1100" kern="0" dirty="0">
              <a:solidFill>
                <a:srgbClr val="717074"/>
              </a:solidFill>
              <a:latin typeface="Verdana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v-SE" sz="2400" kern="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produktionsspecialist.sthlm@citymail.se</a:t>
            </a:r>
          </a:p>
        </p:txBody>
      </p:sp>
    </p:spTree>
    <p:extLst>
      <p:ext uri="{BB962C8B-B14F-4D97-AF65-F5344CB8AC3E}">
        <p14:creationId xmlns:p14="http://schemas.microsoft.com/office/powerpoint/2010/main" val="149048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0B7F97-07D5-4900-ACC2-AE88363B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1" y="1072585"/>
            <a:ext cx="19695479" cy="1689385"/>
          </a:xfrm>
        </p:spPr>
        <p:txBody>
          <a:bodyPr>
            <a:normAutofit/>
          </a:bodyPr>
          <a:lstStyle/>
          <a:p>
            <a:r>
              <a:rPr lang="sv-SE" sz="5400" dirty="0" err="1"/>
              <a:t>Delivery</a:t>
            </a:r>
            <a:r>
              <a:rPr lang="sv-SE" sz="5400" dirty="0"/>
              <a:t> to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CD6B13F-A944-47C5-ABCF-7F8178B04D1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6402" y="3390900"/>
            <a:ext cx="19145248" cy="9252515"/>
          </a:xfrm>
        </p:spPr>
        <p:txBody>
          <a:bodyPr>
            <a:normAutofit/>
          </a:bodyPr>
          <a:lstStyle/>
          <a:p>
            <a:pPr>
              <a:buClr>
                <a:srgbClr val="FDBB2F"/>
              </a:buClr>
            </a:pPr>
            <a:r>
              <a:rPr lang="sv-SE" altLang="sv-SE" sz="2800" b="1" dirty="0">
                <a:ea typeface="ＭＳ Ｐゴシック" panose="020B0600070205080204" pitchFamily="34" charset="-128"/>
              </a:rPr>
              <a:t>The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goods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must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reach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CityMail by 4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pm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at the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latest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1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weekday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before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the </a:t>
            </a:r>
            <a:r>
              <a:rPr lang="en-US" altLang="sv-SE" sz="2800" b="1" dirty="0">
                <a:ea typeface="ＭＳ Ｐゴシック" panose="020B0600070205080204" pitchFamily="34" charset="-128"/>
              </a:rPr>
              <a:t>1</a:t>
            </a:r>
            <a:r>
              <a:rPr lang="en-US" altLang="sv-SE" sz="2800" b="1" baseline="30000" dirty="0">
                <a:solidFill>
                  <a:schemeClr val="bg1">
                    <a:lumMod val="50000"/>
                  </a:schemeClr>
                </a:solidFill>
              </a:rPr>
              <a:t>st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day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of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 </a:t>
            </a:r>
            <a:r>
              <a:rPr lang="sv-SE" altLang="sv-SE" sz="2800" b="1" dirty="0" err="1">
                <a:ea typeface="ＭＳ Ｐゴシック" panose="020B0600070205080204" pitchFamily="34" charset="-128"/>
              </a:rPr>
              <a:t>delivery</a:t>
            </a:r>
            <a:r>
              <a:rPr lang="sv-SE" altLang="sv-SE" sz="2800" b="1" dirty="0">
                <a:ea typeface="ＭＳ Ｐゴシック" panose="020B0600070205080204" pitchFamily="34" charset="-128"/>
              </a:rPr>
              <a:t>. </a:t>
            </a:r>
          </a:p>
          <a:p>
            <a:endParaRPr lang="en-US" sz="2800" dirty="0"/>
          </a:p>
          <a:p>
            <a:endParaRPr lang="en-GB" sz="2800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CE682A97-A24A-441A-A89B-D0BE57C032BA}"/>
              </a:ext>
            </a:extLst>
          </p:cNvPr>
          <p:cNvSpPr/>
          <p:nvPr/>
        </p:nvSpPr>
        <p:spPr>
          <a:xfrm>
            <a:off x="1797269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A83195A-9493-4A5C-A5B3-FFBE1D36F5DB}"/>
              </a:ext>
            </a:extLst>
          </p:cNvPr>
          <p:cNvSpPr/>
          <p:nvPr/>
        </p:nvSpPr>
        <p:spPr>
          <a:xfrm>
            <a:off x="1797269" y="6283158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2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CityMail, Stockholm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Kumla gårdsväg 21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145 63 </a:t>
            </a:r>
            <a:r>
              <a:rPr lang="sv-SE" sz="24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Norsborg</a:t>
            </a:r>
            <a:endParaRPr lang="sv-SE" sz="2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leverans.sto@citymail.se</a:t>
            </a:r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Tel: +46 8-599 099 60</a:t>
            </a:r>
          </a:p>
          <a:p>
            <a:r>
              <a:rPr lang="sv-SE" sz="2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Fax: +46 8-599 099 69</a:t>
            </a:r>
          </a:p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85682B9D-5885-482B-97B2-BC8B5C8F5D14}"/>
              </a:ext>
            </a:extLst>
          </p:cNvPr>
          <p:cNvSpPr/>
          <p:nvPr/>
        </p:nvSpPr>
        <p:spPr>
          <a:xfrm>
            <a:off x="13881975" y="10089815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847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81F8E5-5B48-4DBA-8EEB-3CB8A86E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/>
              <a:t>Contacts at CityMail</a:t>
            </a:r>
            <a:endParaRPr lang="en-GB" sz="5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4CA255B-8248-4DBA-8B3D-4F60804749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72126" y="3168650"/>
            <a:ext cx="9657907" cy="8188197"/>
          </a:xfrm>
        </p:spPr>
        <p:txBody>
          <a:bodyPr>
            <a:normAutofit/>
          </a:bodyPr>
          <a:lstStyle/>
          <a:p>
            <a:r>
              <a:rPr lang="en-US" sz="3200" b="1" dirty="0"/>
              <a:t>For questions regarding packing and booking, please contact:</a:t>
            </a:r>
          </a:p>
          <a:p>
            <a:endParaRPr lang="en-US" sz="32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endParaRPr lang="sv-SE" sz="2800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b="1" dirty="0"/>
              <a:t>Stockholm/</a:t>
            </a:r>
            <a:r>
              <a:rPr lang="sv-SE" sz="2800" b="1" dirty="0" err="1"/>
              <a:t>Malmoe</a:t>
            </a:r>
            <a:endParaRPr lang="sv-SE" sz="2800" b="1" dirty="0"/>
          </a:p>
          <a:p>
            <a:pPr fontAlgn="base">
              <a:spcAft>
                <a:spcPts val="600"/>
              </a:spcAft>
              <a:buClr>
                <a:srgbClr val="FDBB2F"/>
              </a:buClr>
              <a:buSzPct val="80000"/>
              <a:tabLst>
                <a:tab pos="3227388" algn="l"/>
                <a:tab pos="6191250" algn="l"/>
              </a:tabLst>
              <a:defRPr/>
            </a:pPr>
            <a:r>
              <a:rPr lang="sv-SE" sz="2800" dirty="0" err="1"/>
              <a:t>Phone</a:t>
            </a:r>
            <a:r>
              <a:rPr lang="sv-SE" sz="2800" dirty="0"/>
              <a:t>: +46 70-160 23 19      	 		 </a:t>
            </a:r>
            <a:r>
              <a:rPr lang="sv-SE" sz="2800" dirty="0" err="1"/>
              <a:t>Phone</a:t>
            </a:r>
            <a:r>
              <a:rPr lang="sv-SE" sz="2800" dirty="0"/>
              <a:t>: +46 73-054 35 81</a:t>
            </a:r>
            <a:br>
              <a:rPr lang="sv-SE" sz="2800" dirty="0"/>
            </a:br>
            <a:r>
              <a:rPr lang="sv-SE" sz="2800" dirty="0"/>
              <a:t>	 </a:t>
            </a:r>
            <a:r>
              <a:rPr lang="sv-SE" sz="2800" dirty="0">
                <a:hlinkClick r:id="rId2"/>
              </a:rPr>
              <a:t>produktionsspecialist.sthlm@citymail.se</a:t>
            </a:r>
            <a:endParaRPr lang="sv-SE" sz="2800" dirty="0"/>
          </a:p>
          <a:p>
            <a:endParaRPr lang="en-GB" sz="3200" b="1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3D24E91-A362-4590-83DB-94F5E026D5BF}"/>
              </a:ext>
            </a:extLst>
          </p:cNvPr>
          <p:cNvSpPr/>
          <p:nvPr/>
        </p:nvSpPr>
        <p:spPr>
          <a:xfrm>
            <a:off x="1797269" y="11712044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CA3B2DF-8CF5-42E0-90CC-FCD1A2B4E032}"/>
              </a:ext>
            </a:extLst>
          </p:cNvPr>
          <p:cNvSpPr/>
          <p:nvPr/>
        </p:nvSpPr>
        <p:spPr>
          <a:xfrm>
            <a:off x="7572922" y="11750144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1EB12C9-76A3-4D4C-89C7-A42017606AF1}"/>
              </a:ext>
            </a:extLst>
          </p:cNvPr>
          <p:cNvSpPr/>
          <p:nvPr/>
        </p:nvSpPr>
        <p:spPr>
          <a:xfrm>
            <a:off x="13348575" y="11712044"/>
            <a:ext cx="4367049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1793597B-E2FD-3EE3-7867-FD28C0545C2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285689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Theme">
  <a:themeElements>
    <a:clrScheme name="CITYMAIL COLORS">
      <a:dk1>
        <a:srgbClr val="FAFCFF"/>
      </a:dk1>
      <a:lt1>
        <a:srgbClr val="FFFFFF"/>
      </a:lt1>
      <a:dk2>
        <a:srgbClr val="FAFCFF"/>
      </a:dk2>
      <a:lt2>
        <a:srgbClr val="535659"/>
      </a:lt2>
      <a:accent1>
        <a:srgbClr val="FC4C02"/>
      </a:accent1>
      <a:accent2>
        <a:srgbClr val="FFCC00"/>
      </a:accent2>
      <a:accent3>
        <a:srgbClr val="00B140"/>
      </a:accent3>
      <a:accent4>
        <a:srgbClr val="FF9F00"/>
      </a:accent4>
      <a:accent5>
        <a:srgbClr val="000000"/>
      </a:accent5>
      <a:accent6>
        <a:srgbClr val="535658"/>
      </a:accent6>
      <a:hlink>
        <a:srgbClr val="32D269"/>
      </a:hlink>
      <a:folHlink>
        <a:srgbClr val="1A916E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ityMail_PPTmall  -  Skrivskyddad" id="{58A89C52-C0F7-4DDC-8144-A925E1376019}" vid="{24CEFCD8-C2A8-4E15-B848-CB50CED0F3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96E3AF4FE48341BAD642229C51E10B" ma:contentTypeVersion="10" ma:contentTypeDescription="Skapa ett nytt dokument." ma:contentTypeScope="" ma:versionID="4dc13925f288d38e590bc1914cc0e35a">
  <xsd:schema xmlns:xsd="http://www.w3.org/2001/XMLSchema" xmlns:xs="http://www.w3.org/2001/XMLSchema" xmlns:p="http://schemas.microsoft.com/office/2006/metadata/properties" xmlns:ns1="http://schemas.microsoft.com/sharepoint/v3" xmlns:ns2="c88329d1-6e56-4181-9073-53b9fea2e57d" xmlns:ns3="b6d2bb81-5113-49c5-bcd9-8cd13ed9ce58" xmlns:ns4="165f87f6-84e7-420c-84bd-23f090b9850c" targetNamespace="http://schemas.microsoft.com/office/2006/metadata/properties" ma:root="true" ma:fieldsID="235ab7b49c063e2fcd4fc5b2ba6c86f1" ns1:_="" ns2:_="" ns3:_="" ns4:_="">
    <xsd:import namespace="http://schemas.microsoft.com/sharepoint/v3"/>
    <xsd:import namespace="c88329d1-6e56-4181-9073-53b9fea2e57d"/>
    <xsd:import namespace="b6d2bb81-5113-49c5-bcd9-8cd13ed9ce58"/>
    <xsd:import namespace="165f87f6-84e7-420c-84bd-23f090b9850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ingHintHash" minOccurs="0"/>
                <xsd:element ref="ns3:SharedWithDetails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329d1-6e56-4181-9073-53b9fea2e57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1" nillable="true" ma:displayName="Delar tips,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2bb81-5113-49c5-bcd9-8cd13ed9ce58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4" nillable="true" ma:displayName="Senast delad per tid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5f87f6-84e7-420c-84bd-23f090b985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BE775A2-1759-483E-A2B4-7EDCEE2AB3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716894-4B1B-4A5D-A024-1248BBBA2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8329d1-6e56-4181-9073-53b9fea2e57d"/>
    <ds:schemaRef ds:uri="b6d2bb81-5113-49c5-bcd9-8cd13ed9ce58"/>
    <ds:schemaRef ds:uri="165f87f6-84e7-420c-84bd-23f090b985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82DE3E-1214-4F25-80BB-4893DFA3E38F}">
  <ds:schemaRefs>
    <ds:schemaRef ds:uri="b6d2bb81-5113-49c5-bcd9-8cd13ed9ce58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165f87f6-84e7-420c-84bd-23f090b9850c"/>
    <ds:schemaRef ds:uri="http://purl.org/dc/terms/"/>
    <ds:schemaRef ds:uri="c88329d1-6e56-4181-9073-53b9fea2e57d"/>
    <ds:schemaRef ds:uri="http://schemas.microsoft.com/sharepoint/v3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CityMail_PPTmall</Template>
  <TotalTime>331</TotalTime>
  <Words>538</Words>
  <Application>Microsoft Office PowerPoint</Application>
  <PresentationFormat>Anpassad</PresentationFormat>
  <Paragraphs>67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Lato Light</vt:lpstr>
      <vt:lpstr>Verdana</vt:lpstr>
      <vt:lpstr>Wingdings</vt:lpstr>
      <vt:lpstr>1_Default Theme</vt:lpstr>
      <vt:lpstr>PowerPoint-presentation</vt:lpstr>
      <vt:lpstr>All of Sweden</vt:lpstr>
      <vt:lpstr>Maximum format</vt:lpstr>
      <vt:lpstr>Postage and sender</vt:lpstr>
      <vt:lpstr>Packing</vt:lpstr>
      <vt:lpstr>Dispatch booking</vt:lpstr>
      <vt:lpstr>Delivery notes</vt:lpstr>
      <vt:lpstr>Delivery to CityMail</vt:lpstr>
      <vt:lpstr>Contacts at CityMail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Marie-Louise Lemland</dc:creator>
  <cp:keywords/>
  <dc:description/>
  <cp:lastModifiedBy>Ann-Louise Johansson</cp:lastModifiedBy>
  <cp:revision>36</cp:revision>
  <dcterms:created xsi:type="dcterms:W3CDTF">2018-06-20T07:42:55Z</dcterms:created>
  <dcterms:modified xsi:type="dcterms:W3CDTF">2023-06-02T09:40:41Z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0x0101000296E3AF4FE48341BAD642229C51E10B</vt:lpwstr>
  </property>
</Properties>
</file>