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0" r:id="rId4"/>
  </p:sldMasterIdLst>
  <p:notesMasterIdLst>
    <p:notesMasterId r:id="rId12"/>
  </p:notesMasterIdLst>
  <p:sldIdLst>
    <p:sldId id="881" r:id="rId5"/>
    <p:sldId id="886" r:id="rId6"/>
    <p:sldId id="904" r:id="rId7"/>
    <p:sldId id="903" r:id="rId8"/>
    <p:sldId id="899" r:id="rId9"/>
    <p:sldId id="901" r:id="rId10"/>
    <p:sldId id="902" r:id="rId1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6BE43B1E-6FAD-4DC6-A795-715EF41EE728}">
          <p14:sldIdLst>
            <p14:sldId id="881"/>
            <p14:sldId id="886"/>
            <p14:sldId id="904"/>
            <p14:sldId id="903"/>
            <p14:sldId id="899"/>
            <p14:sldId id="901"/>
            <p14:sldId id="90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8249" userDrawn="1">
          <p15:clr>
            <a:srgbClr val="A4A3A4"/>
          </p15:clr>
        </p15:guide>
        <p15:guide id="2" orient="horz" pos="360" userDrawn="1">
          <p15:clr>
            <a:srgbClr val="A4A3A4"/>
          </p15:clr>
        </p15:guide>
        <p15:guide id="3" pos="7678" userDrawn="1">
          <p15:clr>
            <a:srgbClr val="A4A3A4"/>
          </p15:clr>
        </p15:guide>
        <p15:guide id="4" pos="897" userDrawn="1">
          <p15:clr>
            <a:srgbClr val="A4A3A4"/>
          </p15:clr>
        </p15:guide>
        <p15:guide id="5" pos="14446" userDrawn="1">
          <p15:clr>
            <a:srgbClr val="A4A3A4"/>
          </p15:clr>
        </p15:guide>
        <p15:guide id="6" orient="horz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EEEEEE"/>
    <a:srgbClr val="EDAF3F"/>
    <a:srgbClr val="AE2A25"/>
    <a:srgbClr val="7DB225"/>
    <a:srgbClr val="000000"/>
    <a:srgbClr val="0A46A4"/>
    <a:srgbClr val="1A9497"/>
    <a:srgbClr val="27C360"/>
    <a:srgbClr val="3845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89356" autoAdjust="0"/>
  </p:normalViewPr>
  <p:slideViewPr>
    <p:cSldViewPr snapToGrid="0" snapToObjects="1">
      <p:cViewPr varScale="1">
        <p:scale>
          <a:sx n="38" d="100"/>
          <a:sy n="38" d="100"/>
        </p:scale>
        <p:origin x="744" y="86"/>
      </p:cViewPr>
      <p:guideLst>
        <p:guide orient="horz" pos="8249"/>
        <p:guide orient="horz" pos="360"/>
        <p:guide pos="7678"/>
        <p:guide pos="897"/>
        <p:guide pos="14446"/>
        <p:guide orient="horz"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4" d="100"/>
        <a:sy n="24" d="100"/>
      </p:scale>
      <p:origin x="0" y="2544"/>
    </p:cViewPr>
  </p:sorterViewPr>
  <p:notesViewPr>
    <p:cSldViewPr snapToGrid="0" snapToObjects="1">
      <p:cViewPr varScale="1">
        <p:scale>
          <a:sx n="81" d="100"/>
          <a:sy n="81" d="100"/>
        </p:scale>
        <p:origin x="317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42163" y="891338"/>
            <a:ext cx="5626638" cy="3164984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542163" y="4292032"/>
            <a:ext cx="5626638" cy="39606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 Light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latshållare för datum 8">
            <a:extLst>
              <a:ext uri="{FF2B5EF4-FFF2-40B4-BE49-F238E27FC236}">
                <a16:creationId xmlns:a16="http://schemas.microsoft.com/office/drawing/2014/main" id="{1AAA6280-04A0-4336-AC5B-3C0B6DBA906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59DDF8-4136-4D2F-9820-62367A585985}" type="datetimeFigureOut">
              <a:rPr lang="sv-SE" smtClean="0"/>
              <a:t>2023-06-02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1pPr>
    <a:lvl2pPr marL="914217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2pPr>
    <a:lvl3pPr marL="1828434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3pPr>
    <a:lvl4pPr marL="2742651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4pPr>
    <a:lvl5pPr marL="3656868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0727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vi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8"/>
          <p:cNvSpPr>
            <a:spLocks noGrp="1" noChangeAspect="1"/>
          </p:cNvSpPr>
          <p:nvPr>
            <p:ph type="pic" sz="quarter" idx="10"/>
          </p:nvPr>
        </p:nvSpPr>
        <p:spPr>
          <a:xfrm>
            <a:off x="0" y="3419726"/>
            <a:ext cx="24377650" cy="6316547"/>
          </a:xfrm>
        </p:spPr>
        <p:txBody>
          <a:bodyPr>
            <a:normAutofit/>
          </a:bodyPr>
          <a:lstStyle>
            <a:lvl1pPr marL="0" indent="0">
              <a:buNone/>
              <a:defRPr sz="4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621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aster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1854868" y="3764006"/>
            <a:ext cx="9121013" cy="5465258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642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aster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13741604" y="3617049"/>
            <a:ext cx="7138858" cy="4518612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6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3452341" y="3673514"/>
            <a:ext cx="7138858" cy="4392874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2797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17144062" y="5628837"/>
            <a:ext cx="3229439" cy="4187306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9489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10069304" y="3915515"/>
            <a:ext cx="4338322" cy="7660560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3346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-18289" y="3209115"/>
            <a:ext cx="24395939" cy="7458886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6326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Client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1666847" y="3343138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396240" y="3343138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28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12760861" y="3343138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29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18084877" y="3343138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30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1666847" y="5936179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1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7396240" y="5936179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2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12760861" y="5936179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3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18084877" y="5936179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34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1666847" y="8555682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5" name="Picture Placeholder 2"/>
          <p:cNvSpPr>
            <a:spLocks noGrp="1"/>
          </p:cNvSpPr>
          <p:nvPr>
            <p:ph type="pic" sz="quarter" idx="22"/>
          </p:nvPr>
        </p:nvSpPr>
        <p:spPr>
          <a:xfrm>
            <a:off x="7396240" y="8555682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6" name="Picture Placeholder 2"/>
          <p:cNvSpPr>
            <a:spLocks noGrp="1"/>
          </p:cNvSpPr>
          <p:nvPr>
            <p:ph type="pic" sz="quarter" idx="23"/>
          </p:nvPr>
        </p:nvSpPr>
        <p:spPr>
          <a:xfrm>
            <a:off x="12760861" y="8555682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7" name="Picture Placeholder 2"/>
          <p:cNvSpPr>
            <a:spLocks noGrp="1"/>
          </p:cNvSpPr>
          <p:nvPr>
            <p:ph type="pic" sz="quarter" idx="24"/>
          </p:nvPr>
        </p:nvSpPr>
        <p:spPr>
          <a:xfrm>
            <a:off x="18084877" y="8555682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523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Clients Squ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101313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80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6159690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81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9218067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82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12276443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8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15334820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84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18393198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1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3101313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2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6159690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3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9218067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4" name="Picture Placeholder 2"/>
          <p:cNvSpPr>
            <a:spLocks noGrp="1"/>
          </p:cNvSpPr>
          <p:nvPr>
            <p:ph type="pic" sz="quarter" idx="22"/>
          </p:nvPr>
        </p:nvSpPr>
        <p:spPr>
          <a:xfrm>
            <a:off x="12276443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5" name="Picture Placeholder 2"/>
          <p:cNvSpPr>
            <a:spLocks noGrp="1"/>
          </p:cNvSpPr>
          <p:nvPr>
            <p:ph type="pic" sz="quarter" idx="23"/>
          </p:nvPr>
        </p:nvSpPr>
        <p:spPr>
          <a:xfrm>
            <a:off x="15334820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6" name="Picture Placeholder 2"/>
          <p:cNvSpPr>
            <a:spLocks noGrp="1"/>
          </p:cNvSpPr>
          <p:nvPr>
            <p:ph type="pic" sz="quarter" idx="24"/>
          </p:nvPr>
        </p:nvSpPr>
        <p:spPr>
          <a:xfrm>
            <a:off x="18393198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3" name="Picture Placeholder 2"/>
          <p:cNvSpPr>
            <a:spLocks noGrp="1"/>
          </p:cNvSpPr>
          <p:nvPr>
            <p:ph type="pic" sz="quarter" idx="25"/>
          </p:nvPr>
        </p:nvSpPr>
        <p:spPr>
          <a:xfrm>
            <a:off x="3101313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4" name="Picture Placeholder 2"/>
          <p:cNvSpPr>
            <a:spLocks noGrp="1"/>
          </p:cNvSpPr>
          <p:nvPr>
            <p:ph type="pic" sz="quarter" idx="26"/>
          </p:nvPr>
        </p:nvSpPr>
        <p:spPr>
          <a:xfrm>
            <a:off x="6159690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5" name="Picture Placeholder 2"/>
          <p:cNvSpPr>
            <a:spLocks noGrp="1"/>
          </p:cNvSpPr>
          <p:nvPr>
            <p:ph type="pic" sz="quarter" idx="27"/>
          </p:nvPr>
        </p:nvSpPr>
        <p:spPr>
          <a:xfrm>
            <a:off x="9218067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6" name="Picture Placeholder 2"/>
          <p:cNvSpPr>
            <a:spLocks noGrp="1"/>
          </p:cNvSpPr>
          <p:nvPr>
            <p:ph type="pic" sz="quarter" idx="28"/>
          </p:nvPr>
        </p:nvSpPr>
        <p:spPr>
          <a:xfrm>
            <a:off x="12276443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7" name="Picture Placeholder 2"/>
          <p:cNvSpPr>
            <a:spLocks noGrp="1"/>
          </p:cNvSpPr>
          <p:nvPr>
            <p:ph type="pic" sz="quarter" idx="29"/>
          </p:nvPr>
        </p:nvSpPr>
        <p:spPr>
          <a:xfrm>
            <a:off x="15334820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8" name="Picture Placeholder 2"/>
          <p:cNvSpPr>
            <a:spLocks noGrp="1"/>
          </p:cNvSpPr>
          <p:nvPr>
            <p:ph type="pic" sz="quarter" idx="30"/>
          </p:nvPr>
        </p:nvSpPr>
        <p:spPr>
          <a:xfrm>
            <a:off x="18393198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6184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 noChangeAspect="1"/>
          </p:cNvSpPr>
          <p:nvPr>
            <p:ph type="pic" sz="quarter" idx="13"/>
          </p:nvPr>
        </p:nvSpPr>
        <p:spPr>
          <a:xfrm>
            <a:off x="1541676" y="3197525"/>
            <a:ext cx="4114800" cy="4114800"/>
          </a:xfrm>
          <a:prstGeom prst="ellipse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501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1" name="Picture Placeholder 13"/>
          <p:cNvSpPr>
            <a:spLocks noGrp="1" noChangeAspect="1"/>
          </p:cNvSpPr>
          <p:nvPr>
            <p:ph type="pic" sz="quarter" idx="14"/>
          </p:nvPr>
        </p:nvSpPr>
        <p:spPr>
          <a:xfrm>
            <a:off x="7297948" y="3197525"/>
            <a:ext cx="4114800" cy="4114800"/>
          </a:xfrm>
          <a:prstGeom prst="ellipse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501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2" name="Picture Placeholder 13"/>
          <p:cNvSpPr>
            <a:spLocks noGrp="1" noChangeAspect="1"/>
          </p:cNvSpPr>
          <p:nvPr>
            <p:ph type="pic" sz="quarter" idx="15"/>
          </p:nvPr>
        </p:nvSpPr>
        <p:spPr>
          <a:xfrm>
            <a:off x="12954659" y="3197525"/>
            <a:ext cx="4114800" cy="4114800"/>
          </a:xfrm>
          <a:prstGeom prst="ellipse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501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3" name="Picture Placeholder 13"/>
          <p:cNvSpPr>
            <a:spLocks noGrp="1" noChangeAspect="1"/>
          </p:cNvSpPr>
          <p:nvPr>
            <p:ph type="pic" sz="quarter" idx="16"/>
          </p:nvPr>
        </p:nvSpPr>
        <p:spPr>
          <a:xfrm>
            <a:off x="18601817" y="3197525"/>
            <a:ext cx="4114800" cy="4114800"/>
          </a:xfrm>
          <a:prstGeom prst="ellipse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501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391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2667863" y="3240713"/>
            <a:ext cx="10052051" cy="7647028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852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31847" y="3985545"/>
            <a:ext cx="13901543" cy="21590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sv-SE" noProof="0"/>
              <a:t>Klicka här för att ändra mall för rubrikformat</a:t>
            </a:r>
            <a:endParaRPr lang="en-US" noProof="0" dirty="0"/>
          </a:p>
        </p:txBody>
      </p:sp>
      <p:sp>
        <p:nvSpPr>
          <p:cNvPr id="22612" name="Rectangle 84"/>
          <p:cNvSpPr>
            <a:spLocks noChangeArrowheads="1"/>
          </p:cNvSpPr>
          <p:nvPr/>
        </p:nvSpPr>
        <p:spPr bwMode="auto">
          <a:xfrm>
            <a:off x="23721656" y="377831"/>
            <a:ext cx="655994" cy="43180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 sz="210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>
          <a:xfrm>
            <a:off x="9233288" y="6216521"/>
            <a:ext cx="13904330" cy="99174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4400"/>
            </a:lvl1pPr>
          </a:lstStyle>
          <a:p>
            <a:pPr lvl="0"/>
            <a:r>
              <a:rPr lang="sv-SE" noProof="0"/>
              <a:t>Redigera format för bakgrundstext</a:t>
            </a: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7A2CF174-BE4D-488E-9582-DDDB6DFEFEE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8281" y="1505027"/>
            <a:ext cx="9851379" cy="9988410"/>
          </a:xfrm>
          <a:prstGeom prst="rect">
            <a:avLst/>
          </a:prstGeom>
        </p:spPr>
      </p:pic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EE9CBE1B-73E0-460A-9E00-783AA8852FF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233288" y="8129193"/>
            <a:ext cx="11606526" cy="99174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3600"/>
            </a:lvl1pPr>
          </a:lstStyle>
          <a:p>
            <a:pPr lvl="0"/>
            <a:r>
              <a:rPr lang="sv-SE" noProof="0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5601926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8717784" y="4603263"/>
            <a:ext cx="6927408" cy="9112739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647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ptop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8368334" y="3668923"/>
            <a:ext cx="7607690" cy="4731613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863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C831AD-93A4-4438-8684-58FDFC56C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481680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2ED0DA4-088A-4891-9DF6-129962394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0E0E234-6BE1-4D23-B515-6D6CFA596E6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6401" y="3168985"/>
            <a:ext cx="19694525" cy="9431337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8304293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20" userDrawn="1">
          <p15:clr>
            <a:srgbClr val="FBAE40"/>
          </p15:clr>
        </p15:guide>
        <p15:guide id="2" pos="7678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2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80F44C5-3122-480D-9C3B-AFBB03EBF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D6E70A5-2A49-4CF3-9907-2D0AA51C077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2126" y="3168650"/>
            <a:ext cx="9657907" cy="978217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innehåll 3">
            <a:extLst>
              <a:ext uri="{FF2B5EF4-FFF2-40B4-BE49-F238E27FC236}">
                <a16:creationId xmlns:a16="http://schemas.microsoft.com/office/drawing/2014/main" id="{E3197AD6-1D7B-4FFB-BA28-2DBA02F126C3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1713537" y="3168650"/>
            <a:ext cx="9657907" cy="978217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742638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3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6C6FC-FCBE-4FA5-A234-E27F6CA441E5}" type="datetime1">
              <a:rPr lang="en-GB" noProof="0" smtClean="0"/>
              <a:t>02/06/2023</a:t>
            </a:fld>
            <a:endParaRPr lang="en-GB" noProof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FF4F9B-AAFB-443B-9E8C-0CF350B8F795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2"/>
          </p:nvPr>
        </p:nvSpPr>
        <p:spPr>
          <a:xfrm>
            <a:off x="1675966" y="3189328"/>
            <a:ext cx="6149598" cy="876935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3" name="Platshållare för innehåll 7"/>
          <p:cNvSpPr>
            <a:spLocks noGrp="1"/>
          </p:cNvSpPr>
          <p:nvPr>
            <p:ph sz="quarter" idx="15"/>
          </p:nvPr>
        </p:nvSpPr>
        <p:spPr>
          <a:xfrm>
            <a:off x="8448906" y="3188889"/>
            <a:ext cx="6149598" cy="876935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4" name="Platshållare för innehåll 7"/>
          <p:cNvSpPr>
            <a:spLocks noGrp="1"/>
          </p:cNvSpPr>
          <p:nvPr>
            <p:ph sz="quarter" idx="16"/>
          </p:nvPr>
        </p:nvSpPr>
        <p:spPr>
          <a:xfrm>
            <a:off x="15221846" y="3189328"/>
            <a:ext cx="6149598" cy="876935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60446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2 rubrik+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988A2E0-EFAA-428B-ADEF-006AE9821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0F40C46-D495-45DD-88FA-0D1D5366497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76400" y="3189696"/>
            <a:ext cx="9382125" cy="1254716"/>
          </a:xfrm>
        </p:spPr>
        <p:txBody>
          <a:bodyPr anchor="ctr">
            <a:noAutofit/>
          </a:bodyPr>
          <a:lstStyle>
            <a:lvl1pPr>
              <a:defRPr sz="5400" b="1"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text 3">
            <a:extLst>
              <a:ext uri="{FF2B5EF4-FFF2-40B4-BE49-F238E27FC236}">
                <a16:creationId xmlns:a16="http://schemas.microsoft.com/office/drawing/2014/main" id="{583F178F-C022-4733-9CA4-CF6B4B43D2F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989319" y="3189696"/>
            <a:ext cx="9382125" cy="1254716"/>
          </a:xfrm>
        </p:spPr>
        <p:txBody>
          <a:bodyPr anchor="ctr">
            <a:noAutofit/>
          </a:bodyPr>
          <a:lstStyle>
            <a:lvl1pPr>
              <a:defRPr sz="5400" b="1"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C324559F-FB12-4A08-AD54-3FFA76305A44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676400" y="4444412"/>
            <a:ext cx="9382125" cy="742156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innehåll 6">
            <a:extLst>
              <a:ext uri="{FF2B5EF4-FFF2-40B4-BE49-F238E27FC236}">
                <a16:creationId xmlns:a16="http://schemas.microsoft.com/office/drawing/2014/main" id="{71F2D73B-0ADE-45FB-B66D-1F1A80185C0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972263" y="4444412"/>
            <a:ext cx="9382125" cy="742156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210587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-3177" y="0"/>
            <a:ext cx="24426547" cy="13716000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671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2" y="3121644"/>
            <a:ext cx="24439601" cy="6368806"/>
          </a:xfrm>
          <a:effectLst/>
        </p:spPr>
        <p:txBody>
          <a:bodyPr>
            <a:normAutofit/>
          </a:bodyPr>
          <a:lstStyle>
            <a:lvl1pPr marL="0" indent="0">
              <a:buNone/>
              <a:defRPr sz="36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704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5" y="1072585"/>
            <a:ext cx="19695479" cy="1689385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5" y="3211034"/>
            <a:ext cx="19695478" cy="895513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626742" y="12548634"/>
            <a:ext cx="681843" cy="492406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pPr algn="ctr"/>
            <a:fld id="{260E2A6B-A809-4840-BF14-8648BC0BDF87}" type="slidenum">
              <a:rPr lang="id-ID" sz="20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id-ID" sz="2399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val 13"/>
          <p:cNvSpPr/>
          <p:nvPr userDrawn="1"/>
        </p:nvSpPr>
        <p:spPr>
          <a:xfrm>
            <a:off x="608051" y="12441242"/>
            <a:ext cx="687533" cy="687533"/>
          </a:xfrm>
          <a:prstGeom prst="ellipse">
            <a:avLst/>
          </a:prstGeom>
          <a:noFill/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>
              <a:solidFill>
                <a:schemeClr val="tx1"/>
              </a:solidFill>
              <a:latin typeface="Lato Light"/>
              <a:cs typeface="Lato Light"/>
            </a:endParaRP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B56EE40F-8164-F149-BE8C-7E5C5F3DCD06}"/>
              </a:ext>
            </a:extLst>
          </p:cNvPr>
          <p:cNvPicPr>
            <a:picLocks noChangeAspect="1"/>
          </p:cNvPicPr>
          <p:nvPr userDrawn="1"/>
        </p:nvPicPr>
        <p:blipFill>
          <a:blip r:embed="rId2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16260" y="10621581"/>
            <a:ext cx="2956314" cy="2997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203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69" r:id="rId2"/>
    <p:sldLayoutId id="2147484071" r:id="rId3"/>
    <p:sldLayoutId id="2147484066" r:id="rId4"/>
    <p:sldLayoutId id="2147484067" r:id="rId5"/>
    <p:sldLayoutId id="2147484068" r:id="rId6"/>
    <p:sldLayoutId id="2147484070" r:id="rId7"/>
    <p:sldLayoutId id="2147484052" r:id="rId8"/>
    <p:sldLayoutId id="2147484053" r:id="rId9"/>
    <p:sldLayoutId id="2147484054" r:id="rId10"/>
    <p:sldLayoutId id="2147484055" r:id="rId11"/>
    <p:sldLayoutId id="2147484056" r:id="rId12"/>
    <p:sldLayoutId id="2147484057" r:id="rId13"/>
    <p:sldLayoutId id="2147484058" r:id="rId14"/>
    <p:sldLayoutId id="2147484059" r:id="rId15"/>
    <p:sldLayoutId id="2147484060" r:id="rId16"/>
    <p:sldLayoutId id="2147484061" r:id="rId17"/>
    <p:sldLayoutId id="2147484062" r:id="rId18"/>
    <p:sldLayoutId id="2147484063" r:id="rId19"/>
    <p:sldLayoutId id="2147484064" r:id="rId20"/>
    <p:sldLayoutId id="2147484065" r:id="rId21"/>
  </p:sldLayoutIdLst>
  <p:hf hdr="0" ftr="0" dt="0"/>
  <p:txStyles>
    <p:titleStyle>
      <a:lvl1pPr algn="l" defTabSz="1828464" rtl="0" eaLnBrk="1" latinLnBrk="0" hangingPunct="1">
        <a:lnSpc>
          <a:spcPct val="90000"/>
        </a:lnSpc>
        <a:spcBef>
          <a:spcPct val="0"/>
        </a:spcBef>
        <a:buNone/>
        <a:defRPr lang="en-US" sz="6000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182846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None/>
        <a:defRPr lang="en-US" sz="4800" kern="1200" dirty="0" smtClean="0">
          <a:solidFill>
            <a:schemeClr val="bg2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14233" indent="0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lang="en-US" sz="4000" kern="1200" dirty="0" smtClean="0">
          <a:solidFill>
            <a:schemeClr val="bg2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828464" indent="0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lang="en-US" sz="3600" kern="1200" dirty="0" smtClean="0">
          <a:solidFill>
            <a:schemeClr val="bg2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2742697" indent="0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lang="en-US" sz="3201" kern="1200" dirty="0" smtClean="0">
          <a:solidFill>
            <a:schemeClr val="bg2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3656928" indent="0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lang="en-US" sz="3201" kern="1200" dirty="0">
          <a:solidFill>
            <a:schemeClr val="bg2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5028277" indent="-457116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510" indent="-457116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741" indent="-457116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975" indent="-457116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33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64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97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928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162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94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626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858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leverans.sto@citymail.se" TargetMode="External"/><Relationship Id="rId2" Type="http://schemas.openxmlformats.org/officeDocument/2006/relationships/hyperlink" Target="mailto:leverans.mlm@citymail.se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mailto:leverans.gbg@citymail.se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A9A53D4-1CE6-4E9A-97E2-FD78476ACA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72416" y="4443983"/>
            <a:ext cx="5175504" cy="1700561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B0676EC-D52F-4188-BF19-38198A15013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472416" y="6216521"/>
            <a:ext cx="4389120" cy="991740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A3A88D4-6969-48EF-9941-B3FA6B1DDF3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805821" y="10783303"/>
            <a:ext cx="13164675" cy="991740"/>
          </a:xfrm>
        </p:spPr>
        <p:txBody>
          <a:bodyPr/>
          <a:lstStyle/>
          <a:p>
            <a:r>
              <a:rPr lang="en-US" dirty="0" err="1">
                <a:solidFill>
                  <a:schemeClr val="accent3"/>
                </a:solidFill>
              </a:rPr>
              <a:t>CityMails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 err="1">
                <a:solidFill>
                  <a:schemeClr val="accent3"/>
                </a:solidFill>
              </a:rPr>
              <a:t>packinstruktion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 err="1">
                <a:solidFill>
                  <a:schemeClr val="accent3"/>
                </a:solidFill>
              </a:rPr>
              <a:t>för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 err="1">
                <a:solidFill>
                  <a:schemeClr val="accent3"/>
                </a:solidFill>
              </a:rPr>
              <a:t>paket</a:t>
            </a:r>
            <a:endParaRPr lang="en-US" dirty="0">
              <a:solidFill>
                <a:schemeClr val="accent3"/>
              </a:solidFill>
            </a:endParaRPr>
          </a:p>
          <a:p>
            <a:r>
              <a:rPr lang="en-US" dirty="0" err="1">
                <a:solidFill>
                  <a:schemeClr val="accent3"/>
                </a:solidFill>
              </a:rPr>
              <a:t>Uppdaterad</a:t>
            </a:r>
            <a:r>
              <a:rPr lang="en-US" dirty="0">
                <a:solidFill>
                  <a:schemeClr val="accent3"/>
                </a:solidFill>
              </a:rPr>
              <a:t> 2023-06-09</a:t>
            </a:r>
            <a:endParaRPr lang="sv-SE" dirty="0"/>
          </a:p>
          <a:p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23439105-E0B8-453A-9DF9-639AED0B6826}"/>
              </a:ext>
            </a:extLst>
          </p:cNvPr>
          <p:cNvSpPr/>
          <p:nvPr/>
        </p:nvSpPr>
        <p:spPr>
          <a:xfrm>
            <a:off x="16578590" y="4555102"/>
            <a:ext cx="1673524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3C645424-C8C6-4B9A-92C5-3850BAA7529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0164" y="3682666"/>
            <a:ext cx="9275136" cy="5518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5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03ECD0-B856-42F8-8150-1840CCA25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lvl="0" indent="0" algn="l" defTabSz="1828464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sz="5400" dirty="0"/>
              <a:t>Mått och vikt</a:t>
            </a:r>
            <a:br>
              <a:rPr kumimoji="0" lang="sv-SE" sz="2800" b="1" i="0" u="none" strike="noStrike" kern="1200" cap="none" spc="0" normalizeH="0" baseline="0" noProof="0" dirty="0">
                <a:ln>
                  <a:noFill/>
                </a:ln>
                <a:solidFill>
                  <a:srgbClr val="53565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sv-SE" sz="5400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4051F61-8A17-458D-9F36-74A6CA35FB3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675965" y="3168650"/>
            <a:ext cx="16145107" cy="7823605"/>
          </a:xfrm>
        </p:spPr>
        <p:txBody>
          <a:bodyPr>
            <a:noAutofit/>
          </a:bodyPr>
          <a:lstStyle/>
          <a:p>
            <a:pPr>
              <a:buClr>
                <a:srgbClr val="00B050"/>
              </a:buClr>
            </a:pPr>
            <a:r>
              <a:rPr lang="sv-SE" sz="2800" b="1" dirty="0"/>
              <a:t>BAS/PRIO:</a:t>
            </a:r>
          </a:p>
          <a:p>
            <a:pPr>
              <a:buClr>
                <a:srgbClr val="00B050"/>
              </a:buClr>
            </a:pPr>
            <a:r>
              <a:rPr lang="sv-SE" sz="2800" dirty="0">
                <a:ea typeface="Calibri" panose="020F0502020204030204" pitchFamily="34" charset="0"/>
              </a:rPr>
              <a:t>Max mått</a:t>
            </a:r>
            <a:r>
              <a:rPr lang="sv-SE" sz="2800" dirty="0">
                <a:effectLst/>
                <a:ea typeface="Calibri" panose="020F0502020204030204" pitchFamily="34" charset="0"/>
              </a:rPr>
              <a:t>: L+B+H max 90cm varav längsta sidan max 60cm.</a:t>
            </a:r>
          </a:p>
          <a:p>
            <a:pPr>
              <a:buClr>
                <a:srgbClr val="00B050"/>
              </a:buClr>
            </a:pPr>
            <a:r>
              <a:rPr lang="sv-SE" sz="2800" dirty="0">
                <a:ea typeface="Calibri" panose="020F0502020204030204" pitchFamily="34" charset="0"/>
              </a:rPr>
              <a:t>Max mått,</a:t>
            </a:r>
            <a:r>
              <a:rPr lang="sv-SE" sz="2800" dirty="0">
                <a:effectLst/>
                <a:ea typeface="Calibri" panose="020F0502020204030204" pitchFamily="34" charset="0"/>
              </a:rPr>
              <a:t> mjuka påsar: L+B+H max 120cm varav längsta sidan max 70cm.</a:t>
            </a:r>
          </a:p>
          <a:p>
            <a:pPr>
              <a:buClr>
                <a:srgbClr val="00B050"/>
              </a:buClr>
            </a:pPr>
            <a:r>
              <a:rPr lang="sv-SE" sz="2800" dirty="0">
                <a:effectLst/>
                <a:ea typeface="Calibri" panose="020F0502020204030204" pitchFamily="34" charset="0"/>
              </a:rPr>
              <a:t>Max vikt: 5kg.</a:t>
            </a:r>
          </a:p>
          <a:p>
            <a:pPr algn="l"/>
            <a:endParaRPr lang="sv-SE" sz="2800" dirty="0"/>
          </a:p>
          <a:p>
            <a:pPr>
              <a:buClr>
                <a:srgbClr val="00B050"/>
              </a:buClr>
            </a:pPr>
            <a:r>
              <a:rPr lang="sv-SE" sz="2800" b="1" dirty="0"/>
              <a:t>OMBUD:</a:t>
            </a:r>
          </a:p>
          <a:p>
            <a:pPr>
              <a:buClr>
                <a:srgbClr val="00B050"/>
              </a:buClr>
            </a:pPr>
            <a:r>
              <a:rPr lang="sv-SE" sz="2800" dirty="0"/>
              <a:t>Större försändelser med max mått och vikt enligt nedan.</a:t>
            </a:r>
          </a:p>
          <a:p>
            <a:r>
              <a:rPr lang="sv-SE" sz="2800" dirty="0"/>
              <a:t>Max längd: 120cm</a:t>
            </a:r>
          </a:p>
          <a:p>
            <a:r>
              <a:rPr lang="sv-SE" sz="2800" dirty="0"/>
              <a:t>Max bredd: 50cm</a:t>
            </a:r>
          </a:p>
          <a:p>
            <a:r>
              <a:rPr lang="sv-SE" sz="2800" dirty="0"/>
              <a:t>Max höjd: 50cm</a:t>
            </a:r>
          </a:p>
          <a:p>
            <a:r>
              <a:rPr lang="sv-SE" sz="2800" dirty="0"/>
              <a:t>Max vikt: 20kg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9F9FBF53-3362-4920-9749-F40AC7A8506A}"/>
              </a:ext>
            </a:extLst>
          </p:cNvPr>
          <p:cNvSpPr txBox="1"/>
          <p:nvPr/>
        </p:nvSpPr>
        <p:spPr>
          <a:xfrm>
            <a:off x="283729" y="6912816"/>
            <a:ext cx="595751" cy="5232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GB" sz="28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92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780C26F-CC49-4EA6-801C-226B668EA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/>
              <a:t>Märkning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E261571-5B63-47DC-A752-FD827FF0FFC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6401" y="3168985"/>
            <a:ext cx="19694525" cy="5003465"/>
          </a:xfrm>
        </p:spPr>
        <p:txBody>
          <a:bodyPr/>
          <a:lstStyle/>
          <a:p>
            <a:r>
              <a:rPr lang="sv-SE" sz="2800" dirty="0"/>
              <a:t>CityMail åtar sig att distribuera korrekt adresserade försändelser. Med detta avses; försändelser med korrekt och fullständigt personnamn/företagsnamn och postadress i enlighet med standarden för svenska postadresser, SS613401:2011. </a:t>
            </a:r>
          </a:p>
          <a:p>
            <a:r>
              <a:rPr lang="sv-SE" sz="2800" dirty="0"/>
              <a:t>Försändelserna skall vara märkta med ”Brevlådepaket” eller av CityMail godkänd annan märkning, samt en streckkod som visar kolli-id i av CityMail angivet format. </a:t>
            </a:r>
          </a:p>
          <a:p>
            <a:r>
              <a:rPr lang="sv-SE" sz="2800" dirty="0"/>
              <a:t>Information om vilka paket som ska hanteras enligt LAD ska synas på två sätt. Paketet ska märkas genom en tydlig text ”</a:t>
            </a:r>
            <a:r>
              <a:rPr lang="sv-SE" sz="2800" dirty="0" err="1"/>
              <a:t>Leave</a:t>
            </a:r>
            <a:r>
              <a:rPr lang="sv-SE" sz="2800" dirty="0"/>
              <a:t> At Door” på etiketten i anslutning till ordet ”Brevlådepaket”. Informationen ska även synas i aviseringsfilen, genom att fältet ”LAD” (</a:t>
            </a:r>
            <a:r>
              <a:rPr lang="sv-SE" sz="2800" dirty="0" err="1"/>
              <a:t>leave</a:t>
            </a:r>
            <a:r>
              <a:rPr lang="sv-SE" sz="2800" dirty="0"/>
              <a:t> at door) anges till ”</a:t>
            </a:r>
            <a:r>
              <a:rPr lang="sv-SE" sz="2800" dirty="0" err="1"/>
              <a:t>true</a:t>
            </a:r>
            <a:r>
              <a:rPr lang="sv-SE" sz="2800" dirty="0"/>
              <a:t>”. </a:t>
            </a:r>
          </a:p>
          <a:p>
            <a:r>
              <a:rPr lang="sv-SE" sz="2800" dirty="0"/>
              <a:t>Vidare ska tydlig avsändare kunna avläsas (avsändarnamn och adress) samt svensk returadress.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97809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8DA65AA-9284-4FEC-96AD-09E4031A8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/>
              <a:t>Packning av paket</a:t>
            </a:r>
            <a:endParaRPr lang="en-GB" sz="5400" dirty="0"/>
          </a:p>
        </p:txBody>
      </p:sp>
      <p:pic>
        <p:nvPicPr>
          <p:cNvPr id="6" name="Platshållare för innehåll 5" descr="En bild som visar elektronik, dator&#10;&#10;Automatiskt genererad beskrivning">
            <a:extLst>
              <a:ext uri="{FF2B5EF4-FFF2-40B4-BE49-F238E27FC236}">
                <a16:creationId xmlns:a16="http://schemas.microsoft.com/office/drawing/2014/main" id="{2626D2AC-4716-428C-A472-1244A8152698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25887" y="4385469"/>
            <a:ext cx="5595937" cy="4945062"/>
          </a:xfrm>
        </p:spPr>
      </p:pic>
      <p:sp>
        <p:nvSpPr>
          <p:cNvPr id="7" name="Rektangel 6">
            <a:extLst>
              <a:ext uri="{FF2B5EF4-FFF2-40B4-BE49-F238E27FC236}">
                <a16:creationId xmlns:a16="http://schemas.microsoft.com/office/drawing/2014/main" id="{8E332F99-B01F-49CA-A60A-F9A5A81574B3}"/>
              </a:ext>
            </a:extLst>
          </p:cNvPr>
          <p:cNvSpPr/>
          <p:nvPr/>
        </p:nvSpPr>
        <p:spPr>
          <a:xfrm>
            <a:off x="1885949" y="3124200"/>
            <a:ext cx="13573126" cy="7884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r>
              <a:rPr lang="sv-SE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Packning ska ske i/på, av CityMail anvisad </a:t>
            </a:r>
            <a:r>
              <a:rPr lang="sv-SE" sz="28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lastbärare</a:t>
            </a:r>
            <a:r>
              <a:rPr lang="sv-SE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endParaRPr lang="sv-SE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r>
              <a:rPr lang="sv-SE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T.ex. i halvpallscontainer (se bild) eller direkt på EUR-pall.                                      Om paketen packas direkt på pall, får höjden vara max 120 cm inkl. pall.</a:t>
            </a:r>
          </a:p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r>
              <a:rPr lang="sv-SE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Försändelser</a:t>
            </a:r>
            <a:r>
              <a:rPr lang="en-GB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ska </a:t>
            </a:r>
            <a:r>
              <a:rPr lang="en-GB" sz="28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läggas</a:t>
            </a:r>
            <a:r>
              <a:rPr lang="en-GB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med </a:t>
            </a:r>
            <a:r>
              <a:rPr lang="en-GB" sz="28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adressetikett</a:t>
            </a:r>
            <a:r>
              <a:rPr lang="en-GB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uppåt</a:t>
            </a:r>
            <a:r>
              <a:rPr lang="en-GB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GB" sz="28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Emballaget</a:t>
            </a:r>
            <a:r>
              <a:rPr lang="en-GB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skall</a:t>
            </a:r>
            <a:r>
              <a:rPr lang="en-GB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vara</a:t>
            </a:r>
            <a:r>
              <a:rPr lang="en-GB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anpassat</a:t>
            </a:r>
            <a:r>
              <a:rPr lang="en-GB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till </a:t>
            </a:r>
            <a:r>
              <a:rPr lang="en-GB" sz="28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försändelsens</a:t>
            </a:r>
            <a:r>
              <a:rPr lang="en-GB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innehåll</a:t>
            </a:r>
            <a:r>
              <a:rPr lang="en-GB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</a:t>
            </a:r>
            <a:r>
              <a:rPr lang="en-GB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skydda</a:t>
            </a:r>
            <a:r>
              <a:rPr lang="en-GB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innehållet</a:t>
            </a:r>
            <a:r>
              <a:rPr lang="en-GB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väl</a:t>
            </a:r>
            <a:r>
              <a:rPr lang="en-GB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28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Emballaget</a:t>
            </a:r>
            <a:r>
              <a:rPr lang="en-GB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skall</a:t>
            </a:r>
            <a:r>
              <a:rPr lang="en-GB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tåla</a:t>
            </a:r>
            <a:r>
              <a:rPr lang="en-GB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normal </a:t>
            </a:r>
            <a:r>
              <a:rPr lang="en-GB" sz="28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transporthantering</a:t>
            </a:r>
            <a:r>
              <a:rPr lang="en-GB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Gods </a:t>
            </a:r>
            <a:r>
              <a:rPr lang="en-GB" sz="28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skall</a:t>
            </a:r>
            <a:r>
              <a:rPr lang="en-GB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packas</a:t>
            </a:r>
            <a:r>
              <a:rPr lang="en-GB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</a:t>
            </a:r>
            <a:r>
              <a:rPr lang="en-GB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sådant</a:t>
            </a:r>
            <a:r>
              <a:rPr lang="en-GB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sätt</a:t>
            </a:r>
            <a:r>
              <a:rPr lang="en-GB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</a:t>
            </a:r>
            <a:r>
              <a:rPr lang="en-GB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varken</a:t>
            </a:r>
            <a:r>
              <a:rPr lang="en-GB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risk </a:t>
            </a:r>
            <a:r>
              <a:rPr lang="en-GB" sz="28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för</a:t>
            </a:r>
            <a:r>
              <a:rPr lang="en-GB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materiel- </a:t>
            </a:r>
            <a:r>
              <a:rPr lang="en-GB" sz="28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eller</a:t>
            </a:r>
            <a:r>
              <a:rPr lang="en-GB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personskada</a:t>
            </a:r>
            <a:r>
              <a:rPr lang="en-GB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</a:t>
            </a:r>
            <a:r>
              <a:rPr lang="en-GB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uppstå</a:t>
            </a:r>
            <a:r>
              <a:rPr lang="en-GB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Transportsedel</a:t>
            </a:r>
            <a:r>
              <a:rPr lang="en-GB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med information om </a:t>
            </a:r>
            <a:r>
              <a:rPr lang="en-GB" sz="28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avsändare</a:t>
            </a:r>
            <a:r>
              <a:rPr lang="en-GB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8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mottagare</a:t>
            </a:r>
            <a:r>
              <a:rPr lang="en-GB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samt</a:t>
            </a:r>
            <a:r>
              <a:rPr lang="en-GB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antal</a:t>
            </a:r>
            <a:r>
              <a:rPr lang="en-GB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lastbärare</a:t>
            </a:r>
            <a:r>
              <a:rPr lang="en-GB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skall</a:t>
            </a:r>
            <a:r>
              <a:rPr lang="en-GB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medfölja</a:t>
            </a:r>
            <a:r>
              <a:rPr lang="en-GB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godset</a:t>
            </a:r>
            <a:endParaRPr lang="en-GB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fontAlgn="base">
              <a:spcBef>
                <a:spcPts val="2000"/>
              </a:spcBef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endParaRPr lang="sv-SE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fontAlgn="base">
              <a:spcBef>
                <a:spcPts val="2000"/>
              </a:spcBef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endParaRPr lang="sv-SE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9484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3ABFF69-0063-44B2-950D-3B146E477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/>
              <a:t>Inlämning av paket</a:t>
            </a:r>
            <a:endParaRPr lang="en-GB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4E031EF-876C-4078-A330-E8E35109987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5965" y="3168985"/>
            <a:ext cx="20210000" cy="6889415"/>
          </a:xfrm>
        </p:spPr>
        <p:txBody>
          <a:bodyPr>
            <a:normAutofit/>
          </a:bodyPr>
          <a:lstStyle/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r>
              <a:rPr lang="sv-SE" sz="2800" dirty="0"/>
              <a:t>Om inlämning sker med destinationsseparering, ska uppdelning vara enligt nedan.</a:t>
            </a:r>
          </a:p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endParaRPr lang="sv-SE" sz="2800" dirty="0"/>
          </a:p>
          <a:p>
            <a:r>
              <a:rPr lang="sv-SE" sz="2800" dirty="0">
                <a:effectLst/>
                <a:ea typeface="Calibri" panose="020F0502020204030204" pitchFamily="34" charset="0"/>
              </a:rPr>
              <a:t>Stockholm, STH – 1</a:t>
            </a:r>
          </a:p>
          <a:p>
            <a:r>
              <a:rPr lang="sv-SE" sz="2800" dirty="0">
                <a:effectLst/>
                <a:ea typeface="Calibri" panose="020F0502020204030204" pitchFamily="34" charset="0"/>
              </a:rPr>
              <a:t>Mälardalen, MLD – 2</a:t>
            </a:r>
          </a:p>
          <a:p>
            <a:r>
              <a:rPr lang="sv-SE" sz="2800" dirty="0">
                <a:effectLst/>
                <a:ea typeface="Calibri" panose="020F0502020204030204" pitchFamily="34" charset="0"/>
              </a:rPr>
              <a:t>Gotland, GOT – 3</a:t>
            </a:r>
          </a:p>
          <a:p>
            <a:r>
              <a:rPr lang="sv-SE" sz="2800" dirty="0">
                <a:effectLst/>
                <a:ea typeface="Calibri" panose="020F0502020204030204" pitchFamily="34" charset="0"/>
              </a:rPr>
              <a:t>Malmö, MLM – 4</a:t>
            </a:r>
          </a:p>
          <a:p>
            <a:r>
              <a:rPr lang="sv-SE" sz="2800" dirty="0">
                <a:effectLst/>
                <a:ea typeface="Calibri" panose="020F0502020204030204" pitchFamily="34" charset="0"/>
              </a:rPr>
              <a:t>Göteborg, GBG – 5</a:t>
            </a:r>
          </a:p>
          <a:p>
            <a:r>
              <a:rPr lang="sv-SE" sz="2800" dirty="0">
                <a:ea typeface="Calibri" panose="020F0502020204030204" pitchFamily="34" charset="0"/>
              </a:rPr>
              <a:t>Örebro, Ö</a:t>
            </a:r>
            <a:r>
              <a:rPr lang="sv-SE" sz="2800" dirty="0">
                <a:effectLst/>
                <a:ea typeface="Calibri" panose="020F0502020204030204" pitchFamily="34" charset="0"/>
              </a:rPr>
              <a:t>RE – 6</a:t>
            </a:r>
            <a:endParaRPr lang="sv-SE" sz="2800" dirty="0"/>
          </a:p>
          <a:p>
            <a:pPr marL="0" lvl="1" fontAlgn="base">
              <a:spcBef>
                <a:spcPts val="2000"/>
              </a:spcBef>
              <a:spcAft>
                <a:spcPts val="600"/>
              </a:spcAft>
              <a:buSzPct val="100000"/>
              <a:tabLst>
                <a:tab pos="3227388" algn="l"/>
                <a:tab pos="6191250" algn="l"/>
              </a:tabLst>
              <a:defRPr/>
            </a:pPr>
            <a:endParaRPr lang="sv-SE" sz="2800" dirty="0"/>
          </a:p>
          <a:p>
            <a:pPr marL="0" lvl="1" fontAlgn="base">
              <a:spcBef>
                <a:spcPts val="2000"/>
              </a:spcBef>
              <a:spcAft>
                <a:spcPts val="600"/>
              </a:spcAft>
              <a:buSzPct val="100000"/>
              <a:tabLst>
                <a:tab pos="3227388" algn="l"/>
                <a:tab pos="6191250" algn="l"/>
              </a:tabLst>
              <a:defRPr/>
            </a:pPr>
            <a:r>
              <a:rPr lang="sv-SE" sz="2800" dirty="0"/>
              <a:t>Stockholm, Malmö och Göteborg är inlämningsterminaler.</a:t>
            </a:r>
          </a:p>
        </p:txBody>
      </p:sp>
    </p:spTree>
    <p:extLst>
      <p:ext uri="{BB962C8B-B14F-4D97-AF65-F5344CB8AC3E}">
        <p14:creationId xmlns:p14="http://schemas.microsoft.com/office/powerpoint/2010/main" val="3978357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C0B7F97-07D5-4900-ACC2-AE88363B0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/>
              <a:t>Inhämtning och transportbokning</a:t>
            </a:r>
            <a:endParaRPr lang="en-GB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CD6B13F-A944-47C5-ABCF-7F8178B04D1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6401" y="3168985"/>
            <a:ext cx="20522118" cy="9431337"/>
          </a:xfrm>
        </p:spPr>
        <p:txBody>
          <a:bodyPr>
            <a:normAutofit/>
          </a:bodyPr>
          <a:lstStyle/>
          <a:p>
            <a:r>
              <a:rPr lang="en-US" sz="2800" dirty="0"/>
              <a:t>Inom Sverige </a:t>
            </a:r>
            <a:r>
              <a:rPr lang="en-US" sz="2800" dirty="0" err="1"/>
              <a:t>tillhandahåller</a:t>
            </a:r>
            <a:r>
              <a:rPr lang="en-US" sz="2800" dirty="0"/>
              <a:t> CityMail </a:t>
            </a:r>
            <a:r>
              <a:rPr lang="en-US" sz="2800" dirty="0" err="1"/>
              <a:t>hämtningar</a:t>
            </a:r>
            <a:r>
              <a:rPr lang="en-US" sz="2800" dirty="0"/>
              <a:t> av </a:t>
            </a:r>
            <a:r>
              <a:rPr lang="en-US" sz="2800" dirty="0" err="1"/>
              <a:t>utskick</a:t>
            </a:r>
            <a:r>
              <a:rPr lang="en-US" sz="2800" dirty="0"/>
              <a:t> från </a:t>
            </a:r>
            <a:r>
              <a:rPr lang="en-US" sz="2800" dirty="0" err="1"/>
              <a:t>paketproducenten</a:t>
            </a:r>
            <a:r>
              <a:rPr lang="en-US" sz="2800" dirty="0"/>
              <a:t> till </a:t>
            </a:r>
            <a:r>
              <a:rPr lang="en-US" sz="2800" dirty="0" err="1"/>
              <a:t>närmsta</a:t>
            </a:r>
            <a:r>
              <a:rPr lang="en-US" sz="2800" dirty="0"/>
              <a:t> CityMail </a:t>
            </a:r>
            <a:r>
              <a:rPr lang="en-US" sz="2800" dirty="0" err="1"/>
              <a:t>inlämningsterminal</a:t>
            </a:r>
            <a:r>
              <a:rPr lang="en-US" sz="2800" dirty="0"/>
              <a:t>.</a:t>
            </a:r>
            <a:endParaRPr lang="en-US" sz="2800" b="1" dirty="0">
              <a:solidFill>
                <a:schemeClr val="accent3"/>
              </a:solidFill>
            </a:endParaRPr>
          </a:p>
          <a:p>
            <a:endParaRPr lang="en-US" sz="2800" dirty="0"/>
          </a:p>
          <a:p>
            <a:r>
              <a:rPr lang="en-US" sz="2800" dirty="0"/>
              <a:t>För </a:t>
            </a:r>
            <a:r>
              <a:rPr lang="en-US" sz="2800" dirty="0" err="1"/>
              <a:t>transportbokning</a:t>
            </a:r>
            <a:r>
              <a:rPr lang="en-US" sz="2800" dirty="0"/>
              <a:t> </a:t>
            </a:r>
            <a:r>
              <a:rPr lang="en-US" sz="2800" dirty="0" err="1"/>
              <a:t>samt</a:t>
            </a:r>
            <a:r>
              <a:rPr lang="en-US" sz="2800" dirty="0"/>
              <a:t> </a:t>
            </a:r>
            <a:r>
              <a:rPr lang="en-US" sz="2800" dirty="0" err="1"/>
              <a:t>utkörning</a:t>
            </a:r>
            <a:r>
              <a:rPr lang="en-US" sz="2800" dirty="0"/>
              <a:t> av </a:t>
            </a:r>
            <a:r>
              <a:rPr lang="en-US" sz="2800" dirty="0" err="1"/>
              <a:t>tomgods</a:t>
            </a:r>
            <a:r>
              <a:rPr lang="en-US" sz="2800" dirty="0"/>
              <a:t>, </a:t>
            </a:r>
            <a:r>
              <a:rPr lang="en-US" sz="2800" dirty="0" err="1"/>
              <a:t>vänligen</a:t>
            </a:r>
            <a:r>
              <a:rPr lang="en-US" sz="2800" dirty="0"/>
              <a:t> </a:t>
            </a:r>
            <a:r>
              <a:rPr lang="en-US" sz="2800" dirty="0" err="1"/>
              <a:t>kontakta</a:t>
            </a:r>
            <a:r>
              <a:rPr lang="en-US" sz="2800" dirty="0"/>
              <a:t> din </a:t>
            </a:r>
            <a:r>
              <a:rPr lang="en-US" sz="2800" dirty="0" err="1"/>
              <a:t>lokala</a:t>
            </a:r>
            <a:r>
              <a:rPr lang="en-US" sz="2800" dirty="0"/>
              <a:t> </a:t>
            </a:r>
            <a:r>
              <a:rPr lang="en-US" sz="2800" dirty="0" err="1"/>
              <a:t>inlämningsterminal</a:t>
            </a:r>
            <a:r>
              <a:rPr lang="en-US" sz="2800" dirty="0"/>
              <a:t>.</a:t>
            </a:r>
          </a:p>
          <a:p>
            <a:endParaRPr lang="en-GB" sz="2800" dirty="0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3C664EC7-5D1A-4245-B586-D8F5E91D9A60}"/>
              </a:ext>
            </a:extLst>
          </p:cNvPr>
          <p:cNvSpPr/>
          <p:nvPr/>
        </p:nvSpPr>
        <p:spPr>
          <a:xfrm>
            <a:off x="1797269" y="10089815"/>
            <a:ext cx="4367049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Malmö</a:t>
            </a:r>
          </a:p>
          <a:p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CityMail, Malmö</a:t>
            </a:r>
          </a:p>
          <a:p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Tegelvägen 4</a:t>
            </a:r>
          </a:p>
          <a:p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232 54 Åkarp</a:t>
            </a:r>
          </a:p>
          <a:p>
            <a:endParaRPr lang="sv-SE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leverans.mlm@citymail.se</a:t>
            </a:r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Tel: 040-680 85 64</a:t>
            </a:r>
          </a:p>
          <a:p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Fax: 040-680 85 51</a:t>
            </a:r>
          </a:p>
          <a:p>
            <a:pPr algn="ctr"/>
            <a:endParaRPr lang="sv-SE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0C6E0862-270C-40E1-9C7A-914FFAD207DF}"/>
              </a:ext>
            </a:extLst>
          </p:cNvPr>
          <p:cNvSpPr/>
          <p:nvPr/>
        </p:nvSpPr>
        <p:spPr>
          <a:xfrm>
            <a:off x="7839622" y="10089815"/>
            <a:ext cx="4367049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Stockholm</a:t>
            </a:r>
          </a:p>
          <a:p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CityMail, Stockholm</a:t>
            </a:r>
          </a:p>
          <a:p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Kumla gårdsväg 21</a:t>
            </a:r>
          </a:p>
          <a:p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145 63 </a:t>
            </a:r>
            <a:r>
              <a:rPr lang="sv-SE" sz="24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Norsborg</a:t>
            </a:r>
            <a:endParaRPr lang="sv-SE" sz="24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leverans.sto@citymail.se</a:t>
            </a:r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Tel: 08-599 099 60</a:t>
            </a:r>
          </a:p>
          <a:p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Fax: 08-599 099 69</a:t>
            </a:r>
          </a:p>
          <a:p>
            <a:pPr algn="ctr"/>
            <a:endParaRPr lang="sv-SE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E9E412EF-F28B-406A-9FE5-A2482E728683}"/>
              </a:ext>
            </a:extLst>
          </p:cNvPr>
          <p:cNvSpPr/>
          <p:nvPr/>
        </p:nvSpPr>
        <p:spPr>
          <a:xfrm>
            <a:off x="13881975" y="10089815"/>
            <a:ext cx="4367049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Göteborg</a:t>
            </a:r>
          </a:p>
          <a:p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CityMail, Göteborg</a:t>
            </a:r>
          </a:p>
          <a:p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Ågatan 38</a:t>
            </a:r>
          </a:p>
          <a:p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431 37 Mölndal</a:t>
            </a:r>
          </a:p>
          <a:p>
            <a:endParaRPr lang="sv-SE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leverans.gbg@citymail.se</a:t>
            </a:r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Tel: 070-752 41 19</a:t>
            </a:r>
          </a:p>
          <a:p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Fax: 031-706 38 02</a:t>
            </a:r>
          </a:p>
          <a:p>
            <a:pPr algn="ctr"/>
            <a:endParaRPr lang="sv-SE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23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B81F8E5-5B48-4DBA-8EEB-3CB8A86E0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/>
              <a:t>Kontaktpersoner på CityMail</a:t>
            </a:r>
            <a:endParaRPr lang="en-GB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4CA255B-8248-4DBA-8B3D-4F60804749A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Vid </a:t>
            </a:r>
            <a:r>
              <a:rPr lang="en-US" sz="3200" b="1" dirty="0" err="1"/>
              <a:t>frågor</a:t>
            </a:r>
            <a:r>
              <a:rPr lang="en-US" sz="3200" b="1" dirty="0"/>
              <a:t> om </a:t>
            </a:r>
            <a:r>
              <a:rPr lang="en-US" sz="3200" b="1" dirty="0" err="1"/>
              <a:t>packning</a:t>
            </a:r>
            <a:r>
              <a:rPr lang="en-US" sz="3200" b="1" dirty="0"/>
              <a:t> </a:t>
            </a:r>
            <a:r>
              <a:rPr lang="en-US" sz="3200" b="1" dirty="0" err="1"/>
              <a:t>kontakta</a:t>
            </a:r>
            <a:r>
              <a:rPr lang="en-US" sz="3200" b="1" dirty="0"/>
              <a:t>:</a:t>
            </a:r>
          </a:p>
          <a:p>
            <a:pPr defTabSz="914400" fontAlgn="base">
              <a:lnSpc>
                <a:spcPts val="21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endParaRPr lang="sv-SE" sz="3200" b="1" kern="0" dirty="0">
              <a:solidFill>
                <a:srgbClr val="717074"/>
              </a:solidFill>
              <a:latin typeface="Verdana"/>
            </a:endParaRPr>
          </a:p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endParaRPr lang="sv-SE" sz="2800" dirty="0"/>
          </a:p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endParaRPr lang="sv-SE" sz="2800" dirty="0"/>
          </a:p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r>
              <a:rPr lang="sv-SE" sz="2800" b="1" dirty="0"/>
              <a:t>Stockholm/Göteborg/Malmö/Jönköping</a:t>
            </a:r>
          </a:p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endParaRPr lang="sv-SE" sz="2800" b="1" dirty="0"/>
          </a:p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r>
              <a:rPr lang="sv-SE" sz="2800" dirty="0"/>
              <a:t>Tel: 070-160 23 19      	 		 Tel: 073-054 35 81</a:t>
            </a:r>
            <a:br>
              <a:rPr lang="sv-SE" sz="2800" dirty="0"/>
            </a:br>
            <a:r>
              <a:rPr lang="sv-SE" sz="2800" dirty="0"/>
              <a:t>	 produktionsspecialist.sthlm@citymail.se</a:t>
            </a:r>
          </a:p>
          <a:p>
            <a:endParaRPr lang="en-GB" sz="3200" b="1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213CE09-579D-5439-5A95-84E454092E6A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2670955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Theme">
  <a:themeElements>
    <a:clrScheme name="CITYMAIL COLORS">
      <a:dk1>
        <a:srgbClr val="FAFCFF"/>
      </a:dk1>
      <a:lt1>
        <a:srgbClr val="FFFFFF"/>
      </a:lt1>
      <a:dk2>
        <a:srgbClr val="FAFCFF"/>
      </a:dk2>
      <a:lt2>
        <a:srgbClr val="535659"/>
      </a:lt2>
      <a:accent1>
        <a:srgbClr val="FC4C02"/>
      </a:accent1>
      <a:accent2>
        <a:srgbClr val="FFCC00"/>
      </a:accent2>
      <a:accent3>
        <a:srgbClr val="00B140"/>
      </a:accent3>
      <a:accent4>
        <a:srgbClr val="FF9F00"/>
      </a:accent4>
      <a:accent5>
        <a:srgbClr val="000000"/>
      </a:accent5>
      <a:accent6>
        <a:srgbClr val="535658"/>
      </a:accent6>
      <a:hlink>
        <a:srgbClr val="32D269"/>
      </a:hlink>
      <a:folHlink>
        <a:srgbClr val="1A916E"/>
      </a:folHlink>
    </a:clrScheme>
    <a:fontScheme name="Custom 1">
      <a:majorFont>
        <a:latin typeface="Lato"/>
        <a:ea typeface=""/>
        <a:cs typeface=""/>
      </a:majorFont>
      <a:minorFont>
        <a:latin typeface="La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ityMail_PPTmall  -  Skrivskyddad" id="{58A89C52-C0F7-4DDC-8144-A925E1376019}" vid="{24CEFCD8-C2A8-4E15-B848-CB50CED0F37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C159E3A2E0C524BB640265EA0F698A6" ma:contentTypeVersion="2" ma:contentTypeDescription="Skapa ett nytt dokument." ma:contentTypeScope="" ma:versionID="0c49aae23a16415ee78ed7b3c3a48673">
  <xsd:schema xmlns:xsd="http://www.w3.org/2001/XMLSchema" xmlns:xs="http://www.w3.org/2001/XMLSchema" xmlns:p="http://schemas.microsoft.com/office/2006/metadata/properties" xmlns:ns3="060eb1a2-3dc7-43a5-93f9-f39173732fdb" targetNamespace="http://schemas.microsoft.com/office/2006/metadata/properties" ma:root="true" ma:fieldsID="8b52386b1e0df00f30897060156c8677" ns3:_="">
    <xsd:import namespace="060eb1a2-3dc7-43a5-93f9-f39173732fd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0eb1a2-3dc7-43a5-93f9-f39173732fd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BE775A2-1759-483E-A2B4-7EDCEE2AB38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82DE3E-1214-4F25-80BB-4893DFA3E38F}">
  <ds:schemaRefs>
    <ds:schemaRef ds:uri="http://schemas.microsoft.com/office/2006/documentManagement/types"/>
    <ds:schemaRef ds:uri="060eb1a2-3dc7-43a5-93f9-f39173732fdb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C0F7A31C-57F5-4702-8638-1D458A3C35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60eb1a2-3dc7-43a5-93f9-f39173732f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CityMail_PPTmall</Template>
  <TotalTime>1705</TotalTime>
  <Words>522</Words>
  <Application>Microsoft Office PowerPoint</Application>
  <PresentationFormat>Anpassad</PresentationFormat>
  <Paragraphs>74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Lato Light</vt:lpstr>
      <vt:lpstr>Verdana</vt:lpstr>
      <vt:lpstr>1_Default Theme</vt:lpstr>
      <vt:lpstr>PowerPoint-presentation</vt:lpstr>
      <vt:lpstr>Mått och vikt </vt:lpstr>
      <vt:lpstr>Märkning</vt:lpstr>
      <vt:lpstr>Packning av paket</vt:lpstr>
      <vt:lpstr>Inlämning av paket</vt:lpstr>
      <vt:lpstr>Inhämtning och transportbokning</vt:lpstr>
      <vt:lpstr>Kontaktpersoner på CityMail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subject/>
  <dc:creator>Marie-Louise Lemland</dc:creator>
  <cp:keywords/>
  <dc:description/>
  <cp:lastModifiedBy>Ann-Louise Johansson</cp:lastModifiedBy>
  <cp:revision>58</cp:revision>
  <dcterms:created xsi:type="dcterms:W3CDTF">2018-06-20T07:42:55Z</dcterms:created>
  <dcterms:modified xsi:type="dcterms:W3CDTF">2023-06-02T10:04:13Z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0x0101004C159E3A2E0C524BB640265EA0F698A6</vt:lpwstr>
  </property>
</Properties>
</file>