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0" r:id="rId4"/>
    <p:sldMasterId id="2147484072" r:id="rId5"/>
  </p:sldMasterIdLst>
  <p:notesMasterIdLst>
    <p:notesMasterId r:id="rId13"/>
  </p:notesMasterIdLst>
  <p:sldIdLst>
    <p:sldId id="881" r:id="rId6"/>
    <p:sldId id="884" r:id="rId7"/>
    <p:sldId id="886" r:id="rId8"/>
    <p:sldId id="904" r:id="rId9"/>
    <p:sldId id="899" r:id="rId10"/>
    <p:sldId id="905" r:id="rId11"/>
    <p:sldId id="902" r:id="rId12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49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  <p15:guide id="3" pos="7678" userDrawn="1">
          <p15:clr>
            <a:srgbClr val="A4A3A4"/>
          </p15:clr>
        </p15:guide>
        <p15:guide id="4" pos="897" userDrawn="1">
          <p15:clr>
            <a:srgbClr val="A4A3A4"/>
          </p15:clr>
        </p15:guide>
        <p15:guide id="5" pos="14446" userDrawn="1">
          <p15:clr>
            <a:srgbClr val="A4A3A4"/>
          </p15:clr>
        </p15:guide>
        <p15:guide id="6" orient="horz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8E8E8"/>
    <a:srgbClr val="EEEEEE"/>
    <a:srgbClr val="EDAF3F"/>
    <a:srgbClr val="AE2A25"/>
    <a:srgbClr val="7DB225"/>
    <a:srgbClr val="0A46A4"/>
    <a:srgbClr val="1A9497"/>
    <a:srgbClr val="27C360"/>
    <a:srgbClr val="3845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6303" autoAdjust="0"/>
  </p:normalViewPr>
  <p:slideViewPr>
    <p:cSldViewPr snapToGrid="0" snapToObjects="1">
      <p:cViewPr varScale="1">
        <p:scale>
          <a:sx n="43" d="100"/>
          <a:sy n="43" d="100"/>
        </p:scale>
        <p:origin x="360" y="77"/>
      </p:cViewPr>
      <p:guideLst>
        <p:guide orient="horz" pos="8249"/>
        <p:guide orient="horz" pos="360"/>
        <p:guide pos="7678"/>
        <p:guide pos="897"/>
        <p:guide pos="14446"/>
        <p:guide orient="horz"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4" d="100"/>
        <a:sy n="24" d="100"/>
      </p:scale>
      <p:origin x="0" y="2544"/>
    </p:cViewPr>
  </p:sorterViewPr>
  <p:notesViewPr>
    <p:cSldViewPr snapToGrid="0" snapToObjects="1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42163" y="891338"/>
            <a:ext cx="5626638" cy="3164984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42163" y="4292032"/>
            <a:ext cx="5626638" cy="39606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latshållare för datum 8">
            <a:extLst>
              <a:ext uri="{FF2B5EF4-FFF2-40B4-BE49-F238E27FC236}">
                <a16:creationId xmlns:a16="http://schemas.microsoft.com/office/drawing/2014/main" id="{1AAA6280-04A0-4336-AC5B-3C0B6DBA906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9DDF8-4136-4D2F-9820-62367A585985}" type="datetimeFigureOut">
              <a:rPr lang="sv-SE" smtClean="0"/>
              <a:t>2023-06-02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1pPr>
    <a:lvl2pPr marL="914217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2pPr>
    <a:lvl3pPr marL="1828434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3pPr>
    <a:lvl4pPr marL="2742651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4pPr>
    <a:lvl5pPr marL="3656868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0727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 noChangeAspect="1"/>
          </p:cNvSpPr>
          <p:nvPr>
            <p:ph type="pic" sz="quarter" idx="10"/>
          </p:nvPr>
        </p:nvSpPr>
        <p:spPr>
          <a:xfrm>
            <a:off x="0" y="3419726"/>
            <a:ext cx="24377650" cy="6316547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2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1854868" y="3764006"/>
            <a:ext cx="9121013" cy="5465258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42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3741604" y="3617049"/>
            <a:ext cx="7138858" cy="4518612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3452341" y="3673514"/>
            <a:ext cx="7138858" cy="4392874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279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7144062" y="5628837"/>
            <a:ext cx="3229439" cy="4187306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48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0069304" y="3915515"/>
            <a:ext cx="4338322" cy="7660560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34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-18289" y="3209115"/>
            <a:ext cx="24395939" cy="7458886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32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666847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396240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2760861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8084877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666847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96240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2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2760861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3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8084877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4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666847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5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7396240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6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2760861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7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8084877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2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101313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0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159690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1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9218067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2276443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5334820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4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18393198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1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3101313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2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6159690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9218067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4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12276443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5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5334820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6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8393198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3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3101313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4" name="Picture Placeholder 2"/>
          <p:cNvSpPr>
            <a:spLocks noGrp="1"/>
          </p:cNvSpPr>
          <p:nvPr>
            <p:ph type="pic" sz="quarter" idx="26"/>
          </p:nvPr>
        </p:nvSpPr>
        <p:spPr>
          <a:xfrm>
            <a:off x="6159690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5" name="Picture Placeholder 2"/>
          <p:cNvSpPr>
            <a:spLocks noGrp="1"/>
          </p:cNvSpPr>
          <p:nvPr>
            <p:ph type="pic" sz="quarter" idx="27"/>
          </p:nvPr>
        </p:nvSpPr>
        <p:spPr>
          <a:xfrm>
            <a:off x="9218067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6" name="Picture Placeholder 2"/>
          <p:cNvSpPr>
            <a:spLocks noGrp="1"/>
          </p:cNvSpPr>
          <p:nvPr>
            <p:ph type="pic" sz="quarter" idx="28"/>
          </p:nvPr>
        </p:nvSpPr>
        <p:spPr>
          <a:xfrm>
            <a:off x="12276443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7" name="Picture Placeholder 2"/>
          <p:cNvSpPr>
            <a:spLocks noGrp="1"/>
          </p:cNvSpPr>
          <p:nvPr>
            <p:ph type="pic" sz="quarter" idx="29"/>
          </p:nvPr>
        </p:nvSpPr>
        <p:spPr>
          <a:xfrm>
            <a:off x="15334820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8" name="Picture Placeholder 2"/>
          <p:cNvSpPr>
            <a:spLocks noGrp="1"/>
          </p:cNvSpPr>
          <p:nvPr>
            <p:ph type="pic" sz="quarter" idx="30"/>
          </p:nvPr>
        </p:nvSpPr>
        <p:spPr>
          <a:xfrm>
            <a:off x="18393198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618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 noChangeAspect="1"/>
          </p:cNvSpPr>
          <p:nvPr>
            <p:ph type="pic" sz="quarter" idx="13"/>
          </p:nvPr>
        </p:nvSpPr>
        <p:spPr>
          <a:xfrm>
            <a:off x="1541676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1" name="Picture Placeholder 13"/>
          <p:cNvSpPr>
            <a:spLocks noGrp="1" noChangeAspect="1"/>
          </p:cNvSpPr>
          <p:nvPr>
            <p:ph type="pic" sz="quarter" idx="14"/>
          </p:nvPr>
        </p:nvSpPr>
        <p:spPr>
          <a:xfrm>
            <a:off x="7297948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2" name="Picture Placeholder 13"/>
          <p:cNvSpPr>
            <a:spLocks noGrp="1" noChangeAspect="1"/>
          </p:cNvSpPr>
          <p:nvPr>
            <p:ph type="pic" sz="quarter" idx="15"/>
          </p:nvPr>
        </p:nvSpPr>
        <p:spPr>
          <a:xfrm>
            <a:off x="12954659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3" name="Picture Placeholder 13"/>
          <p:cNvSpPr>
            <a:spLocks noGrp="1" noChangeAspect="1"/>
          </p:cNvSpPr>
          <p:nvPr>
            <p:ph type="pic" sz="quarter" idx="16"/>
          </p:nvPr>
        </p:nvSpPr>
        <p:spPr>
          <a:xfrm>
            <a:off x="18601817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39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667863" y="3240713"/>
            <a:ext cx="10052051" cy="7647028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5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31847" y="3985545"/>
            <a:ext cx="13901543" cy="2159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v-SE" noProof="0"/>
              <a:t>Klicka här för att ändra mall för rubrikformat</a:t>
            </a:r>
            <a:endParaRPr lang="en-US" noProof="0" dirty="0"/>
          </a:p>
        </p:txBody>
      </p:sp>
      <p:sp>
        <p:nvSpPr>
          <p:cNvPr id="22612" name="Rectangle 84"/>
          <p:cNvSpPr>
            <a:spLocks noChangeArrowheads="1"/>
          </p:cNvSpPr>
          <p:nvPr/>
        </p:nvSpPr>
        <p:spPr bwMode="auto">
          <a:xfrm>
            <a:off x="23721656" y="377831"/>
            <a:ext cx="655994" cy="43180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 sz="210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9233288" y="6216521"/>
            <a:ext cx="13904330" cy="9917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sv-SE" noProof="0"/>
              <a:t>Redigera format för bakgrundstext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A2CF174-BE4D-488E-9582-DDDB6DFEFE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8281" y="1505027"/>
            <a:ext cx="9851379" cy="9988410"/>
          </a:xfrm>
          <a:prstGeom prst="rect">
            <a:avLst/>
          </a:prstGeom>
        </p:spPr>
      </p:pic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EE9CBE1B-73E0-460A-9E00-783AA8852FF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233288" y="8129193"/>
            <a:ext cx="11606526" cy="9917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sv-SE" noProof="0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560192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8717784" y="4603263"/>
            <a:ext cx="6927408" cy="9112739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47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368334" y="3668923"/>
            <a:ext cx="7607690" cy="4731613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637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0145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31847" y="3985545"/>
            <a:ext cx="13901543" cy="2159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v-SE" noProof="0"/>
              <a:t>Klicka här för att ändra mall för rubrikformat</a:t>
            </a:r>
            <a:endParaRPr lang="en-US" noProof="0" dirty="0"/>
          </a:p>
        </p:txBody>
      </p:sp>
      <p:sp>
        <p:nvSpPr>
          <p:cNvPr id="22612" name="Rectangle 84"/>
          <p:cNvSpPr>
            <a:spLocks noChangeArrowheads="1"/>
          </p:cNvSpPr>
          <p:nvPr/>
        </p:nvSpPr>
        <p:spPr bwMode="auto">
          <a:xfrm>
            <a:off x="23721656" y="377831"/>
            <a:ext cx="655994" cy="43180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 sz="210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9233288" y="6216521"/>
            <a:ext cx="13904330" cy="9917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sv-SE" noProof="0"/>
              <a:t>Redigera format för bakgrundstext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A2CF174-BE4D-488E-9582-DDDB6DFEFE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8281" y="1505027"/>
            <a:ext cx="9851379" cy="9988410"/>
          </a:xfrm>
          <a:prstGeom prst="rect">
            <a:avLst/>
          </a:prstGeom>
        </p:spPr>
      </p:pic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EE9CBE1B-73E0-460A-9E00-783AA8852FF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233288" y="8129193"/>
            <a:ext cx="11606526" cy="9917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sv-SE" noProof="0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825299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C831AD-93A4-4438-8684-58FDFC56C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351420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ED0DA4-088A-4891-9DF6-129962394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0E0E234-6BE1-4D23-B515-6D6CFA596E6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1" y="3168985"/>
            <a:ext cx="19694525" cy="943133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9730041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78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0F44C5-3122-480D-9C3B-AFBB03EBF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D6E70A5-2A49-4CF3-9907-2D0AA51C077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2126" y="3168650"/>
            <a:ext cx="9657907" cy="9782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innehåll 3">
            <a:extLst>
              <a:ext uri="{FF2B5EF4-FFF2-40B4-BE49-F238E27FC236}">
                <a16:creationId xmlns:a16="http://schemas.microsoft.com/office/drawing/2014/main" id="{E3197AD6-1D7B-4FFB-BA28-2DBA02F126C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1713537" y="3168650"/>
            <a:ext cx="9657907" cy="9782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952803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3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FF4F9B-AAFB-443B-9E8C-0CF350B8F79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2"/>
          </p:nvPr>
        </p:nvSpPr>
        <p:spPr>
          <a:xfrm>
            <a:off x="1675966" y="3189328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Platshållare för innehåll 7"/>
          <p:cNvSpPr>
            <a:spLocks noGrp="1"/>
          </p:cNvSpPr>
          <p:nvPr>
            <p:ph sz="quarter" idx="15"/>
          </p:nvPr>
        </p:nvSpPr>
        <p:spPr>
          <a:xfrm>
            <a:off x="8448906" y="3188889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4" name="Platshållare för innehåll 7"/>
          <p:cNvSpPr>
            <a:spLocks noGrp="1"/>
          </p:cNvSpPr>
          <p:nvPr>
            <p:ph sz="quarter" idx="16"/>
          </p:nvPr>
        </p:nvSpPr>
        <p:spPr>
          <a:xfrm>
            <a:off x="15221846" y="3189328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957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rubrik+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88A2E0-EFAA-428B-ADEF-006AE982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F40C46-D495-45DD-88FA-0D1D536649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76400" y="3189696"/>
            <a:ext cx="9382125" cy="1254716"/>
          </a:xfrm>
        </p:spPr>
        <p:txBody>
          <a:bodyPr anchor="ctr">
            <a:noAutofit/>
          </a:bodyPr>
          <a:lstStyle>
            <a:lvl1pPr>
              <a:defRPr sz="5400" b="1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3">
            <a:extLst>
              <a:ext uri="{FF2B5EF4-FFF2-40B4-BE49-F238E27FC236}">
                <a16:creationId xmlns:a16="http://schemas.microsoft.com/office/drawing/2014/main" id="{583F178F-C022-4733-9CA4-CF6B4B43D2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89319" y="3189696"/>
            <a:ext cx="9382125" cy="1254716"/>
          </a:xfrm>
        </p:spPr>
        <p:txBody>
          <a:bodyPr anchor="ctr">
            <a:noAutofit/>
          </a:bodyPr>
          <a:lstStyle>
            <a:lvl1pPr>
              <a:defRPr sz="5400" b="1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C324559F-FB12-4A08-AD54-3FFA76305A4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676400" y="4444412"/>
            <a:ext cx="9382125" cy="74215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6">
            <a:extLst>
              <a:ext uri="{FF2B5EF4-FFF2-40B4-BE49-F238E27FC236}">
                <a16:creationId xmlns:a16="http://schemas.microsoft.com/office/drawing/2014/main" id="{71F2D73B-0ADE-45FB-B66D-1F1A80185C0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972263" y="4444412"/>
            <a:ext cx="9382125" cy="74215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606796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-3177" y="0"/>
            <a:ext cx="24426547" cy="13716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633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C831AD-93A4-4438-8684-58FDFC56C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816807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2" y="3121644"/>
            <a:ext cx="24439601" cy="6368806"/>
          </a:xfrm>
          <a:effectLst/>
        </p:spPr>
        <p:txBody>
          <a:bodyPr>
            <a:normAutofit/>
          </a:bodyPr>
          <a:lstStyle>
            <a:lvl1pPr marL="0" indent="0">
              <a:buNone/>
              <a:defRPr sz="36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96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 noChangeAspect="1"/>
          </p:cNvSpPr>
          <p:nvPr>
            <p:ph type="pic" sz="quarter" idx="10"/>
          </p:nvPr>
        </p:nvSpPr>
        <p:spPr>
          <a:xfrm>
            <a:off x="0" y="3419726"/>
            <a:ext cx="24377650" cy="6316547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8873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1854868" y="3764006"/>
            <a:ext cx="9121013" cy="5465258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784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3741604" y="3617049"/>
            <a:ext cx="7138858" cy="4518612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3452341" y="3673514"/>
            <a:ext cx="7138858" cy="4392874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933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7144062" y="5628837"/>
            <a:ext cx="3229439" cy="4187306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3390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0069304" y="3915515"/>
            <a:ext cx="4338322" cy="7660560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882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-18289" y="3209115"/>
            <a:ext cx="24395939" cy="7458886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97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666847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396240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2760861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8084877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666847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96240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2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2760861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3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8084877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4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666847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5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7396240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6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2760861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7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8084877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6030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101313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0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159690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1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9218067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2276443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5334820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4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18393198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1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3101313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2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6159690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9218067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4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12276443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5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5334820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6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8393198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3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3101313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4" name="Picture Placeholder 2"/>
          <p:cNvSpPr>
            <a:spLocks noGrp="1"/>
          </p:cNvSpPr>
          <p:nvPr>
            <p:ph type="pic" sz="quarter" idx="26"/>
          </p:nvPr>
        </p:nvSpPr>
        <p:spPr>
          <a:xfrm>
            <a:off x="6159690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5" name="Picture Placeholder 2"/>
          <p:cNvSpPr>
            <a:spLocks noGrp="1"/>
          </p:cNvSpPr>
          <p:nvPr>
            <p:ph type="pic" sz="quarter" idx="27"/>
          </p:nvPr>
        </p:nvSpPr>
        <p:spPr>
          <a:xfrm>
            <a:off x="9218067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6" name="Picture Placeholder 2"/>
          <p:cNvSpPr>
            <a:spLocks noGrp="1"/>
          </p:cNvSpPr>
          <p:nvPr>
            <p:ph type="pic" sz="quarter" idx="28"/>
          </p:nvPr>
        </p:nvSpPr>
        <p:spPr>
          <a:xfrm>
            <a:off x="12276443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7" name="Picture Placeholder 2"/>
          <p:cNvSpPr>
            <a:spLocks noGrp="1"/>
          </p:cNvSpPr>
          <p:nvPr>
            <p:ph type="pic" sz="quarter" idx="29"/>
          </p:nvPr>
        </p:nvSpPr>
        <p:spPr>
          <a:xfrm>
            <a:off x="15334820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8" name="Picture Placeholder 2"/>
          <p:cNvSpPr>
            <a:spLocks noGrp="1"/>
          </p:cNvSpPr>
          <p:nvPr>
            <p:ph type="pic" sz="quarter" idx="30"/>
          </p:nvPr>
        </p:nvSpPr>
        <p:spPr>
          <a:xfrm>
            <a:off x="18393198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5023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 noChangeAspect="1"/>
          </p:cNvSpPr>
          <p:nvPr>
            <p:ph type="pic" sz="quarter" idx="13"/>
          </p:nvPr>
        </p:nvSpPr>
        <p:spPr>
          <a:xfrm>
            <a:off x="1541676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1" name="Picture Placeholder 13"/>
          <p:cNvSpPr>
            <a:spLocks noGrp="1" noChangeAspect="1"/>
          </p:cNvSpPr>
          <p:nvPr>
            <p:ph type="pic" sz="quarter" idx="14"/>
          </p:nvPr>
        </p:nvSpPr>
        <p:spPr>
          <a:xfrm>
            <a:off x="7297948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2" name="Picture Placeholder 13"/>
          <p:cNvSpPr>
            <a:spLocks noGrp="1" noChangeAspect="1"/>
          </p:cNvSpPr>
          <p:nvPr>
            <p:ph type="pic" sz="quarter" idx="15"/>
          </p:nvPr>
        </p:nvSpPr>
        <p:spPr>
          <a:xfrm>
            <a:off x="12954659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3" name="Picture Placeholder 13"/>
          <p:cNvSpPr>
            <a:spLocks noGrp="1" noChangeAspect="1"/>
          </p:cNvSpPr>
          <p:nvPr>
            <p:ph type="pic" sz="quarter" idx="16"/>
          </p:nvPr>
        </p:nvSpPr>
        <p:spPr>
          <a:xfrm>
            <a:off x="18601817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34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ED0DA4-088A-4891-9DF6-129962394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0E0E234-6BE1-4D23-B515-6D6CFA596E6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1" y="3168985"/>
            <a:ext cx="19694525" cy="943133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30429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7678" userDrawn="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667863" y="3240713"/>
            <a:ext cx="10052051" cy="7647028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0787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8717784" y="4603263"/>
            <a:ext cx="6927408" cy="9112739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4914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368334" y="3668923"/>
            <a:ext cx="7607690" cy="4731613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908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0F44C5-3122-480D-9C3B-AFBB03EBF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D6E70A5-2A49-4CF3-9907-2D0AA51C077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2126" y="3168650"/>
            <a:ext cx="9657907" cy="9782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innehåll 3">
            <a:extLst>
              <a:ext uri="{FF2B5EF4-FFF2-40B4-BE49-F238E27FC236}">
                <a16:creationId xmlns:a16="http://schemas.microsoft.com/office/drawing/2014/main" id="{E3197AD6-1D7B-4FFB-BA28-2DBA02F126C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1713537" y="3168650"/>
            <a:ext cx="9657907" cy="9782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4263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3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C6FC-FCBE-4FA5-A234-E27F6CA441E5}" type="datetime1">
              <a:rPr lang="en-GB" noProof="0" smtClean="0"/>
              <a:t>02/06/2023</a:t>
            </a:fld>
            <a:endParaRPr lang="en-GB" noProof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FF4F9B-AAFB-443B-9E8C-0CF350B8F79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2"/>
          </p:nvPr>
        </p:nvSpPr>
        <p:spPr>
          <a:xfrm>
            <a:off x="1675966" y="3189328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Platshållare för innehåll 7"/>
          <p:cNvSpPr>
            <a:spLocks noGrp="1"/>
          </p:cNvSpPr>
          <p:nvPr>
            <p:ph sz="quarter" idx="15"/>
          </p:nvPr>
        </p:nvSpPr>
        <p:spPr>
          <a:xfrm>
            <a:off x="8448906" y="3188889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4" name="Platshållare för innehåll 7"/>
          <p:cNvSpPr>
            <a:spLocks noGrp="1"/>
          </p:cNvSpPr>
          <p:nvPr>
            <p:ph sz="quarter" idx="16"/>
          </p:nvPr>
        </p:nvSpPr>
        <p:spPr>
          <a:xfrm>
            <a:off x="15221846" y="3189328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044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rubrik+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88A2E0-EFAA-428B-ADEF-006AE982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F40C46-D495-45DD-88FA-0D1D536649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76400" y="3189696"/>
            <a:ext cx="9382125" cy="1254716"/>
          </a:xfrm>
        </p:spPr>
        <p:txBody>
          <a:bodyPr anchor="ctr">
            <a:noAutofit/>
          </a:bodyPr>
          <a:lstStyle>
            <a:lvl1pPr>
              <a:defRPr sz="5400" b="1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3">
            <a:extLst>
              <a:ext uri="{FF2B5EF4-FFF2-40B4-BE49-F238E27FC236}">
                <a16:creationId xmlns:a16="http://schemas.microsoft.com/office/drawing/2014/main" id="{583F178F-C022-4733-9CA4-CF6B4B43D2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89319" y="3189696"/>
            <a:ext cx="9382125" cy="1254716"/>
          </a:xfrm>
        </p:spPr>
        <p:txBody>
          <a:bodyPr anchor="ctr">
            <a:noAutofit/>
          </a:bodyPr>
          <a:lstStyle>
            <a:lvl1pPr>
              <a:defRPr sz="5400" b="1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C324559F-FB12-4A08-AD54-3FFA76305A4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676400" y="4444412"/>
            <a:ext cx="9382125" cy="74215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6">
            <a:extLst>
              <a:ext uri="{FF2B5EF4-FFF2-40B4-BE49-F238E27FC236}">
                <a16:creationId xmlns:a16="http://schemas.microsoft.com/office/drawing/2014/main" id="{71F2D73B-0ADE-45FB-B66D-1F1A80185C0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972263" y="4444412"/>
            <a:ext cx="9382125" cy="74215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1058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-3177" y="0"/>
            <a:ext cx="24426547" cy="13716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71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2" y="3121644"/>
            <a:ext cx="24439601" cy="6368806"/>
          </a:xfrm>
          <a:effectLst/>
        </p:spPr>
        <p:txBody>
          <a:bodyPr>
            <a:normAutofit/>
          </a:bodyPr>
          <a:lstStyle>
            <a:lvl1pPr marL="0" indent="0">
              <a:buNone/>
              <a:defRPr sz="36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0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4.xml"/><Relationship Id="rId21" Type="http://schemas.openxmlformats.org/officeDocument/2006/relationships/slideLayout" Target="../slideLayouts/slideLayout42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slideLayout" Target="../slideLayouts/slideLayout41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5" y="1072585"/>
            <a:ext cx="19695479" cy="1689385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5" y="3211034"/>
            <a:ext cx="19695478" cy="895513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26742" y="12548634"/>
            <a:ext cx="681843" cy="49240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0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id-ID" sz="239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608051" y="12441242"/>
            <a:ext cx="687533" cy="687533"/>
          </a:xfrm>
          <a:prstGeom prst="ellipse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solidFill>
                <a:schemeClr val="tx1"/>
              </a:solidFill>
              <a:latin typeface="Lato Light"/>
              <a:cs typeface="Lato Ligh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56EE40F-8164-F149-BE8C-7E5C5F3DCD06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6260" y="10621581"/>
            <a:ext cx="2956314" cy="299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20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69" r:id="rId2"/>
    <p:sldLayoutId id="2147484071" r:id="rId3"/>
    <p:sldLayoutId id="2147484066" r:id="rId4"/>
    <p:sldLayoutId id="2147484067" r:id="rId5"/>
    <p:sldLayoutId id="2147484068" r:id="rId6"/>
    <p:sldLayoutId id="2147484070" r:id="rId7"/>
    <p:sldLayoutId id="2147484052" r:id="rId8"/>
    <p:sldLayoutId id="2147484053" r:id="rId9"/>
    <p:sldLayoutId id="2147484054" r:id="rId10"/>
    <p:sldLayoutId id="2147484055" r:id="rId11"/>
    <p:sldLayoutId id="2147484056" r:id="rId12"/>
    <p:sldLayoutId id="2147484057" r:id="rId13"/>
    <p:sldLayoutId id="2147484058" r:id="rId14"/>
    <p:sldLayoutId id="2147484059" r:id="rId15"/>
    <p:sldLayoutId id="2147484060" r:id="rId16"/>
    <p:sldLayoutId id="2147484061" r:id="rId17"/>
    <p:sldLayoutId id="2147484062" r:id="rId18"/>
    <p:sldLayoutId id="2147484063" r:id="rId19"/>
    <p:sldLayoutId id="2147484064" r:id="rId20"/>
    <p:sldLayoutId id="2147484065" r:id="rId21"/>
  </p:sldLayoutIdLst>
  <p:hf hdr="0" ftr="0" dt="0"/>
  <p:txStyles>
    <p:titleStyle>
      <a:lvl1pPr algn="l" defTabSz="182846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182846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lang="en-US" sz="48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233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40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828464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6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742697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1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656928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1" kern="1200" dirty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028277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510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741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975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33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64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97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928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162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94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626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858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5" y="1072585"/>
            <a:ext cx="19695479" cy="1689385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5" y="3211034"/>
            <a:ext cx="19695478" cy="895513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26742" y="12548634"/>
            <a:ext cx="681843" cy="49240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0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id-ID" sz="239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608051" y="12441242"/>
            <a:ext cx="687533" cy="687533"/>
          </a:xfrm>
          <a:prstGeom prst="ellipse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solidFill>
                <a:schemeClr val="tx1"/>
              </a:solidFill>
              <a:latin typeface="Lato Light"/>
              <a:cs typeface="Lato Ligh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56EE40F-8164-F149-BE8C-7E5C5F3DCD06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6260" y="10621581"/>
            <a:ext cx="2956314" cy="299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096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  <p:sldLayoutId id="2147484076" r:id="rId4"/>
    <p:sldLayoutId id="2147484077" r:id="rId5"/>
    <p:sldLayoutId id="2147484078" r:id="rId6"/>
    <p:sldLayoutId id="2147484079" r:id="rId7"/>
    <p:sldLayoutId id="2147484080" r:id="rId8"/>
    <p:sldLayoutId id="2147484081" r:id="rId9"/>
    <p:sldLayoutId id="2147484082" r:id="rId10"/>
    <p:sldLayoutId id="2147484083" r:id="rId11"/>
    <p:sldLayoutId id="2147484084" r:id="rId12"/>
    <p:sldLayoutId id="2147484085" r:id="rId13"/>
    <p:sldLayoutId id="2147484086" r:id="rId14"/>
    <p:sldLayoutId id="2147484087" r:id="rId15"/>
    <p:sldLayoutId id="2147484088" r:id="rId16"/>
    <p:sldLayoutId id="2147484089" r:id="rId17"/>
    <p:sldLayoutId id="2147484090" r:id="rId18"/>
    <p:sldLayoutId id="2147484091" r:id="rId19"/>
    <p:sldLayoutId id="2147484092" r:id="rId20"/>
    <p:sldLayoutId id="2147484093" r:id="rId21"/>
  </p:sldLayoutIdLst>
  <p:hf hdr="0" dt="0"/>
  <p:txStyles>
    <p:titleStyle>
      <a:lvl1pPr algn="l" defTabSz="182846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182846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lang="en-US" sz="48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233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40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828464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6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742697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1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656928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1" kern="1200" dirty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028277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510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741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975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33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64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97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928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162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94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626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858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artner.citymail.se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everans.sto@citymail.se" TargetMode="External"/><Relationship Id="rId2" Type="http://schemas.openxmlformats.org/officeDocument/2006/relationships/hyperlink" Target="mailto:leverans.mlm@citymail.se" TargetMode="External"/><Relationship Id="rId1" Type="http://schemas.openxmlformats.org/officeDocument/2006/relationships/slideLayout" Target="../slideLayouts/slideLayout25.xml"/><Relationship Id="rId4" Type="http://schemas.openxmlformats.org/officeDocument/2006/relationships/hyperlink" Target="mailto:leverans.gbg@citymail.s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9A53D4-1CE6-4E9A-97E2-FD78476ACA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72416" y="4443983"/>
            <a:ext cx="5175504" cy="1700561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B0676EC-D52F-4188-BF19-38198A15013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472416" y="6216521"/>
            <a:ext cx="4389120" cy="99174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A3A88D4-6969-48EF-9941-B3FA6B1DDF3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05821" y="10783303"/>
            <a:ext cx="13164675" cy="991740"/>
          </a:xfrm>
        </p:spPr>
        <p:txBody>
          <a:bodyPr/>
          <a:lstStyle/>
          <a:p>
            <a:r>
              <a:rPr lang="en-US" dirty="0" err="1">
                <a:solidFill>
                  <a:schemeClr val="accent3"/>
                </a:solidFill>
              </a:rPr>
              <a:t>CityMails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packinstruktion</a:t>
            </a:r>
            <a:r>
              <a:rPr lang="en-US" dirty="0">
                <a:solidFill>
                  <a:schemeClr val="accent3"/>
                </a:solidFill>
              </a:rPr>
              <a:t> för </a:t>
            </a:r>
            <a:r>
              <a:rPr lang="en-US" dirty="0" err="1">
                <a:solidFill>
                  <a:schemeClr val="accent3"/>
                </a:solidFill>
              </a:rPr>
              <a:t>brevvaror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23439105-E0B8-453A-9DF9-639AED0B6826}"/>
              </a:ext>
            </a:extLst>
          </p:cNvPr>
          <p:cNvSpPr/>
          <p:nvPr/>
        </p:nvSpPr>
        <p:spPr>
          <a:xfrm>
            <a:off x="16578590" y="4555102"/>
            <a:ext cx="1673524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5BB8465-F110-4662-A4C7-E6D73F72379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6498" y="3685480"/>
            <a:ext cx="8713437" cy="523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5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C63B9B-3B53-4623-873C-92CD6972D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5" y="1072585"/>
            <a:ext cx="19695479" cy="1689385"/>
          </a:xfrm>
        </p:spPr>
        <p:txBody>
          <a:bodyPr>
            <a:normAutofit/>
          </a:bodyPr>
          <a:lstStyle/>
          <a:p>
            <a:r>
              <a:rPr lang="sv-SE" sz="5400" dirty="0"/>
              <a:t>Brevvaror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89420A-D85B-4D87-9477-ACD81B4D3F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5965" y="3395161"/>
            <a:ext cx="21641235" cy="7196639"/>
          </a:xfrm>
        </p:spPr>
        <p:txBody>
          <a:bodyPr>
            <a:normAutofit/>
          </a:bodyPr>
          <a:lstStyle/>
          <a:p>
            <a:pPr lvl="0" defTabSz="685783">
              <a:spcBef>
                <a:spcPts val="750"/>
              </a:spcBef>
              <a:buClr>
                <a:srgbClr val="FDBB2F"/>
              </a:buClr>
              <a:buSzPct val="80000"/>
              <a:tabLst>
                <a:tab pos="2868613" algn="l"/>
              </a:tabLst>
            </a:pPr>
            <a:r>
              <a:rPr lang="sv-SE" sz="2800" dirty="0">
                <a:solidFill>
                  <a:srgbClr val="717074"/>
                </a:solidFill>
              </a:rPr>
              <a:t>Minst 1stycken försändelser per inlämning, där samtliga försändelser kan ha olika format och vara utan inbördes postnummersortering. </a:t>
            </a:r>
            <a:br>
              <a:rPr lang="sv-SE" sz="2800" dirty="0">
                <a:solidFill>
                  <a:srgbClr val="717074"/>
                </a:solidFill>
              </a:rPr>
            </a:br>
            <a:endParaRPr lang="sv-SE" sz="2800" dirty="0">
              <a:solidFill>
                <a:srgbClr val="717074"/>
              </a:solidFill>
            </a:endParaRPr>
          </a:p>
          <a:p>
            <a:pPr lvl="0" defTabSz="685783">
              <a:spcBef>
                <a:spcPts val="750"/>
              </a:spcBef>
              <a:buClr>
                <a:srgbClr val="FDBB2F"/>
              </a:buClr>
              <a:buSzPct val="80000"/>
              <a:tabLst>
                <a:tab pos="2868613" algn="l"/>
              </a:tabLst>
            </a:pPr>
            <a:r>
              <a:rPr lang="sv-SE" sz="2800" dirty="0">
                <a:solidFill>
                  <a:srgbClr val="717074"/>
                </a:solidFill>
              </a:rPr>
              <a:t>Utdelning sker normalt inom fyra dagar.</a:t>
            </a:r>
          </a:p>
          <a:p>
            <a:pPr lvl="0" defTabSz="685783">
              <a:spcBef>
                <a:spcPts val="750"/>
              </a:spcBef>
              <a:buClr>
                <a:srgbClr val="FDBB2F"/>
              </a:buClr>
              <a:buSzPct val="80000"/>
              <a:tabLst>
                <a:tab pos="2868613" algn="l"/>
              </a:tabLst>
            </a:pPr>
            <a:endParaRPr lang="sv-SE" sz="2800" dirty="0">
              <a:solidFill>
                <a:srgbClr val="717074"/>
              </a:solidFill>
            </a:endParaRPr>
          </a:p>
          <a:p>
            <a:pPr lvl="0" defTabSz="685783">
              <a:spcBef>
                <a:spcPts val="750"/>
              </a:spcBef>
              <a:buClr>
                <a:srgbClr val="FDBB2F"/>
              </a:buClr>
              <a:buSzPct val="80000"/>
              <a:tabLst>
                <a:tab pos="2868613" algn="l"/>
              </a:tabLst>
            </a:pPr>
            <a:r>
              <a:rPr lang="sv-SE" sz="2800" dirty="0">
                <a:solidFill>
                  <a:srgbClr val="717074"/>
                </a:solidFill>
              </a:rPr>
              <a:t>Sändning: &gt;100st försändelser.</a:t>
            </a:r>
          </a:p>
          <a:p>
            <a:pPr lvl="0" defTabSz="685783">
              <a:spcBef>
                <a:spcPts val="750"/>
              </a:spcBef>
              <a:buClr>
                <a:srgbClr val="FDBB2F"/>
              </a:buClr>
              <a:buSzPct val="80000"/>
              <a:tabLst>
                <a:tab pos="2868613" algn="l"/>
              </a:tabLst>
            </a:pPr>
            <a:endParaRPr lang="sv-SE" sz="2800" dirty="0">
              <a:solidFill>
                <a:srgbClr val="717074"/>
              </a:solidFill>
            </a:endParaRPr>
          </a:p>
          <a:p>
            <a:pPr lvl="0" defTabSz="685783">
              <a:spcBef>
                <a:spcPts val="750"/>
              </a:spcBef>
              <a:buClr>
                <a:srgbClr val="FDBB2F"/>
              </a:buClr>
              <a:buSzPct val="80000"/>
              <a:tabLst>
                <a:tab pos="2868613" algn="l"/>
              </a:tabLst>
            </a:pPr>
            <a:r>
              <a:rPr lang="sv-SE" sz="2800" dirty="0">
                <a:solidFill>
                  <a:srgbClr val="717074"/>
                </a:solidFill>
              </a:rPr>
              <a:t>Enstaka: 1-99st försändelser. Antal försändelser ska anges i resp. viktintervall vid bokning.</a:t>
            </a:r>
          </a:p>
          <a:p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942301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56008F58-CFFC-4200-9293-3EF7588BDC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840" y="2597497"/>
            <a:ext cx="8615978" cy="3767059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C03ECD0-B856-42F8-8150-1840CCA25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Format, porto och avsändare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4051F61-8A17-458D-9F36-74A6CA35FB3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920325" y="2761971"/>
            <a:ext cx="12436632" cy="10188856"/>
          </a:xfrm>
        </p:spPr>
        <p:txBody>
          <a:bodyPr>
            <a:normAutofit/>
          </a:bodyPr>
          <a:lstStyle/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r>
              <a:rPr lang="sv-SE" sz="2800" dirty="0"/>
              <a:t>CityMail Sweden AB åtar sig endast att distribuera korrekt adresserade försändelser* som är inom angivna måttgränser.</a:t>
            </a:r>
          </a:p>
          <a:p>
            <a:pPr marL="457200" indent="-457200"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400" dirty="0" err="1"/>
              <a:t>Maxmått</a:t>
            </a:r>
            <a:r>
              <a:rPr lang="sv-SE" sz="2400" dirty="0"/>
              <a:t>: 30 x 250 x 450 mm. </a:t>
            </a:r>
          </a:p>
          <a:p>
            <a:pPr marL="457200" indent="-457200"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400" dirty="0" err="1"/>
              <a:t>Maxvikt</a:t>
            </a:r>
            <a:r>
              <a:rPr lang="sv-SE" sz="2400" dirty="0"/>
              <a:t>: 2kg.</a:t>
            </a:r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endParaRPr lang="sv-SE" sz="2800" dirty="0"/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r>
              <a:rPr lang="sv-SE" sz="2400" dirty="0"/>
              <a:t>*Med korrekt adresserade försändelser avses korrekt </a:t>
            </a:r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r>
              <a:rPr lang="sv-SE" sz="2400" dirty="0"/>
              <a:t>  namn, gatuadress, postnummer samt postort.</a:t>
            </a:r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endParaRPr lang="sv-SE" sz="2800" dirty="0"/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endParaRPr lang="sv-SE" sz="2800" dirty="0"/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r>
              <a:rPr lang="sv-SE" sz="2800" dirty="0"/>
              <a:t>Försändelserna ska vara märkta med:</a:t>
            </a:r>
          </a:p>
          <a:p>
            <a:pPr marL="457200" indent="-457200"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800" dirty="0"/>
              <a:t>Sverige Port </a:t>
            </a:r>
            <a:r>
              <a:rPr lang="sv-SE" sz="2800" dirty="0" err="1"/>
              <a:t>Payé</a:t>
            </a:r>
            <a:r>
              <a:rPr lang="sv-SE" sz="2800" dirty="0"/>
              <a:t>, Sverige Porto Betalt eller av CityMail godkänd annan märkning.</a:t>
            </a:r>
          </a:p>
          <a:p>
            <a:pPr marL="457200" indent="-457200"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800" dirty="0"/>
              <a:t>Tydlig avsändare kan avläsas (avsändarnamn och adress). </a:t>
            </a:r>
          </a:p>
          <a:p>
            <a:pPr marL="457200" indent="-457200"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800" dirty="0"/>
              <a:t>Svensk returadress. </a:t>
            </a:r>
          </a:p>
          <a:p>
            <a:endParaRPr lang="sv-SE" dirty="0"/>
          </a:p>
        </p:txBody>
      </p:sp>
      <p:pic>
        <p:nvPicPr>
          <p:cNvPr id="6" name="Bildobjekt 5" descr="BCM etikett_klimatneutral_99x50.jpg">
            <a:extLst>
              <a:ext uri="{FF2B5EF4-FFF2-40B4-BE49-F238E27FC236}">
                <a16:creationId xmlns:a16="http://schemas.microsoft.com/office/drawing/2014/main" id="{D6C0D307-0E14-4112-A64F-AE6FF3EE49C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4009" y="6449376"/>
            <a:ext cx="4915834" cy="3071003"/>
          </a:xfrm>
          <a:prstGeom prst="rect">
            <a:avLst/>
          </a:prstGeom>
          <a:ln>
            <a:solidFill>
              <a:schemeClr val="accent5"/>
            </a:solidFill>
          </a:ln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12535933-8AF4-4654-871A-0A3867CF0832}"/>
              </a:ext>
            </a:extLst>
          </p:cNvPr>
          <p:cNvSpPr/>
          <p:nvPr/>
        </p:nvSpPr>
        <p:spPr>
          <a:xfrm>
            <a:off x="6887678" y="6569976"/>
            <a:ext cx="1141380" cy="14599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Uppåtböjd 7">
            <a:extLst>
              <a:ext uri="{FF2B5EF4-FFF2-40B4-BE49-F238E27FC236}">
                <a16:creationId xmlns:a16="http://schemas.microsoft.com/office/drawing/2014/main" id="{2B7D779F-DB81-4FFC-851C-FD91E707C02D}"/>
              </a:ext>
            </a:extLst>
          </p:cNvPr>
          <p:cNvSpPr/>
          <p:nvPr/>
        </p:nvSpPr>
        <p:spPr bwMode="auto">
          <a:xfrm rot="5400000" flipH="1">
            <a:off x="7313683" y="5611174"/>
            <a:ext cx="4482802" cy="1917604"/>
          </a:xfrm>
          <a:prstGeom prst="curvedUpArrow">
            <a:avLst>
              <a:gd name="adj1" fmla="val 25000"/>
              <a:gd name="adj2" fmla="val 50000"/>
              <a:gd name="adj3" fmla="val 24034"/>
            </a:avLst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21299997" rev="10799999"/>
            </a:camera>
            <a:lightRig rig="threePt" dir="t"/>
          </a:scene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sv-SE" sz="1400" kern="0" dirty="0">
              <a:solidFill>
                <a:prstClr val="white"/>
              </a:solidFill>
            </a:endParaRP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D51C422E-442C-45ED-877F-72BF75F760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840" y="10725142"/>
            <a:ext cx="4527160" cy="84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592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A57070-2760-4813-8748-973D26846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Packning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38EECE2-D8B4-4B4D-9894-D136EFBE27C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endParaRPr lang="sv-SE" sz="2800" dirty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sv-SE" sz="2800" dirty="0"/>
              <a:t>Val av </a:t>
            </a:r>
            <a:r>
              <a:rPr lang="sv-SE" sz="2800" dirty="0" err="1"/>
              <a:t>lastbärare</a:t>
            </a:r>
            <a:r>
              <a:rPr lang="sv-SE" sz="2800" dirty="0"/>
              <a:t> ska ske samråd med CityMail.</a:t>
            </a:r>
          </a:p>
          <a:p>
            <a:endParaRPr lang="sv-SE" sz="2800" dirty="0"/>
          </a:p>
          <a:p>
            <a:r>
              <a:rPr lang="sv-SE" sz="2800" dirty="0" err="1"/>
              <a:t>Lastbärare</a:t>
            </a:r>
            <a:r>
              <a:rPr lang="sv-SE" sz="2800" dirty="0"/>
              <a:t> ska vara märkt med kund, godsavsändare samt med texten ”Brevvaror”.</a:t>
            </a:r>
          </a:p>
          <a:p>
            <a:endParaRPr lang="sv-SE" sz="2800" dirty="0"/>
          </a:p>
          <a:p>
            <a:r>
              <a:rPr lang="sv-SE" sz="2800" dirty="0"/>
              <a:t>En </a:t>
            </a:r>
            <a:r>
              <a:rPr lang="sv-SE" sz="2800" dirty="0" err="1"/>
              <a:t>lastbärare</a:t>
            </a:r>
            <a:r>
              <a:rPr lang="sv-SE" sz="2800" dirty="0"/>
              <a:t> får inte innehålla olika tjänster.</a:t>
            </a:r>
          </a:p>
          <a:p>
            <a:endParaRPr lang="en-GB" sz="2800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D4BA92EF-8B2D-4FEE-A826-BDA92F16B045}"/>
              </a:ext>
            </a:extLst>
          </p:cNvPr>
          <p:cNvSpPr/>
          <p:nvPr/>
        </p:nvSpPr>
        <p:spPr>
          <a:xfrm>
            <a:off x="8245625" y="9788904"/>
            <a:ext cx="6556076" cy="75811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Allt gods måste säkras innan transport!</a:t>
            </a:r>
            <a:endParaRPr lang="en-GB" sz="28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7791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ABFF69-0063-44B2-950D-3B146E477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Bokning och </a:t>
            </a:r>
            <a:r>
              <a:rPr lang="sv-SE" sz="5400" dirty="0" err="1"/>
              <a:t>fäljesedlar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E031EF-876C-4078-A330-E8E35109987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5965" y="3168985"/>
            <a:ext cx="18421785" cy="9431337"/>
          </a:xfrm>
        </p:spPr>
        <p:txBody>
          <a:bodyPr/>
          <a:lstStyle/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/>
              <a:t>Bokning skickas via </a:t>
            </a:r>
            <a:r>
              <a:rPr lang="sv-SE" sz="2800" dirty="0" err="1"/>
              <a:t>CityMails</a:t>
            </a:r>
            <a:r>
              <a:rPr lang="sv-SE" sz="2800" dirty="0"/>
              <a:t> Partnerwebb: </a:t>
            </a:r>
            <a:r>
              <a:rPr lang="sv-SE" sz="2800" dirty="0">
                <a:hlinkClick r:id="rId2"/>
              </a:rPr>
              <a:t>https://partner.citymail.se/</a:t>
            </a: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/>
              <a:t>Volym: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/>
              <a:t>    &lt; 5 000 försändelser skall bokas senast </a:t>
            </a:r>
            <a:r>
              <a:rPr lang="sv-SE" sz="2800" dirty="0" err="1"/>
              <a:t>kl</a:t>
            </a:r>
            <a:r>
              <a:rPr lang="sv-SE" sz="2800" dirty="0"/>
              <a:t> 12.00 på inleveransdagen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/>
              <a:t>    ≥ 5 001 försändelser skall bokas senast </a:t>
            </a:r>
            <a:r>
              <a:rPr lang="sv-SE" sz="2800" dirty="0" err="1"/>
              <a:t>kl</a:t>
            </a:r>
            <a:r>
              <a:rPr lang="sv-SE" sz="2800" dirty="0"/>
              <a:t> 17.00 vardagen före inleveransdagen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/>
              <a:t>Följesedlar skickas via </a:t>
            </a:r>
            <a:r>
              <a:rPr lang="sv-SE" sz="2800" dirty="0" err="1"/>
              <a:t>CityMails</a:t>
            </a:r>
            <a:r>
              <a:rPr lang="sv-SE" sz="2800" dirty="0"/>
              <a:t> Partnerwebb: </a:t>
            </a:r>
            <a:r>
              <a:rPr lang="sv-SE" sz="2800" dirty="0">
                <a:hlinkClick r:id="rId2"/>
              </a:rPr>
              <a:t>https://partner.citymail.se/</a:t>
            </a: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/>
              <a:t>Följesedel skall skickas elektroniskt via Partnerwebben senast när godset lämnar kund eller av kund vald paketproducent samt medfölja godset.</a:t>
            </a:r>
            <a:endParaRPr lang="en-US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dirty="0"/>
          </a:p>
          <a:p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74602FFB-51E6-48F3-9664-969FE7E793B4}"/>
              </a:ext>
            </a:extLst>
          </p:cNvPr>
          <p:cNvSpPr/>
          <p:nvPr/>
        </p:nvSpPr>
        <p:spPr>
          <a:xfrm>
            <a:off x="7343866" y="10273165"/>
            <a:ext cx="7085981" cy="1969770"/>
          </a:xfrm>
          <a:prstGeom prst="rect">
            <a:avLst/>
          </a:prstGeom>
          <a:ln w="28575"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ts val="600"/>
              </a:spcAft>
              <a:defRPr/>
            </a:pP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Saknar ni inloggningsuppgifter till </a:t>
            </a:r>
            <a:b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3200" b="1" kern="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CityMails</a:t>
            </a: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Partnerwebb?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800" kern="0" dirty="0">
                <a:solidFill>
                  <a:srgbClr val="717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Vänligen skicka ett mail till nedanstående adress så ordnar vi det.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sv-SE" sz="1100" kern="0" dirty="0">
              <a:solidFill>
                <a:srgbClr val="717074"/>
              </a:solidFill>
              <a:latin typeface="Verdana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2400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produktionsspecialist.sthlm@citymail.se</a:t>
            </a:r>
          </a:p>
        </p:txBody>
      </p:sp>
    </p:spTree>
    <p:extLst>
      <p:ext uri="{BB962C8B-B14F-4D97-AF65-F5344CB8AC3E}">
        <p14:creationId xmlns:p14="http://schemas.microsoft.com/office/powerpoint/2010/main" val="3978357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0B7F97-07D5-4900-ACC2-AE88363B0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Inhämtning och transportbokning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D6B13F-A944-47C5-ABCF-7F8178B04D1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sv-SE" sz="2800" dirty="0"/>
              <a:t>Inom Sverige tillhandahåller CityMail hämtningar av brevvaror från kund till </a:t>
            </a:r>
            <a:r>
              <a:rPr lang="sv-SE" sz="2800" dirty="0" err="1"/>
              <a:t>CityMails</a:t>
            </a:r>
            <a:r>
              <a:rPr lang="sv-SE" sz="2800" dirty="0"/>
              <a:t> närmsta inlämningsställe. </a:t>
            </a:r>
          </a:p>
          <a:p>
            <a:r>
              <a:rPr lang="en-US" sz="2800" dirty="0"/>
              <a:t>Detta ska </a:t>
            </a:r>
            <a:r>
              <a:rPr lang="en-US" sz="2800" dirty="0" err="1"/>
              <a:t>då</a:t>
            </a:r>
            <a:r>
              <a:rPr lang="en-US" sz="2800" dirty="0"/>
              <a:t> </a:t>
            </a:r>
            <a:r>
              <a:rPr lang="en-US" sz="2800" dirty="0" err="1"/>
              <a:t>ske</a:t>
            </a:r>
            <a:r>
              <a:rPr lang="en-US" sz="2800" dirty="0"/>
              <a:t> </a:t>
            </a:r>
            <a:r>
              <a:rPr lang="en-US" sz="2800" dirty="0" err="1"/>
              <a:t>enligt</a:t>
            </a:r>
            <a:r>
              <a:rPr lang="en-US" sz="2800" dirty="0"/>
              <a:t> separata </a:t>
            </a:r>
            <a:r>
              <a:rPr lang="en-US" sz="2800" dirty="0" err="1"/>
              <a:t>överenskommelser</a:t>
            </a:r>
            <a:r>
              <a:rPr lang="en-US" sz="2800" dirty="0"/>
              <a:t> </a:t>
            </a:r>
            <a:r>
              <a:rPr lang="en-US" sz="2800" dirty="0" err="1"/>
              <a:t>mellan</a:t>
            </a:r>
            <a:r>
              <a:rPr lang="en-US" sz="2800" dirty="0"/>
              <a:t> CityMail och </a:t>
            </a:r>
            <a:r>
              <a:rPr lang="en-US" sz="2800" dirty="0" err="1"/>
              <a:t>kund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r>
              <a:rPr lang="sv-SE" sz="2800" dirty="0"/>
              <a:t>Tidpunkt för hämtning kan variera och är beroende av var kund/paketproducent är lokaliserad. </a:t>
            </a:r>
            <a:endParaRPr lang="en-US" sz="2800" dirty="0"/>
          </a:p>
          <a:p>
            <a:r>
              <a:rPr lang="en-US" sz="2800" dirty="0" err="1"/>
              <a:t>Godset</a:t>
            </a:r>
            <a:r>
              <a:rPr lang="en-US" sz="2800" dirty="0"/>
              <a:t> </a:t>
            </a:r>
            <a:r>
              <a:rPr lang="en-US" sz="2800" dirty="0" err="1"/>
              <a:t>skall</a:t>
            </a:r>
            <a:r>
              <a:rPr lang="en-US" sz="2800" dirty="0"/>
              <a:t> dock </a:t>
            </a:r>
            <a:r>
              <a:rPr lang="en-US" sz="2800" dirty="0" err="1"/>
              <a:t>vara</a:t>
            </a:r>
            <a:r>
              <a:rPr lang="en-US" sz="2800" dirty="0"/>
              <a:t> </a:t>
            </a:r>
            <a:r>
              <a:rPr lang="en-US" sz="2800" dirty="0" err="1"/>
              <a:t>på</a:t>
            </a:r>
            <a:r>
              <a:rPr lang="en-US" sz="2800" dirty="0"/>
              <a:t> </a:t>
            </a:r>
            <a:r>
              <a:rPr lang="en-US" sz="2800" dirty="0" err="1"/>
              <a:t>någon</a:t>
            </a:r>
            <a:r>
              <a:rPr lang="en-US" sz="2800" dirty="0"/>
              <a:t> av </a:t>
            </a:r>
            <a:r>
              <a:rPr lang="en-US" sz="2800" dirty="0" err="1"/>
              <a:t>CityMails</a:t>
            </a:r>
            <a:r>
              <a:rPr lang="en-US" sz="2800" dirty="0"/>
              <a:t> </a:t>
            </a:r>
            <a:r>
              <a:rPr lang="en-US" sz="2800" dirty="0" err="1"/>
              <a:t>terminaler</a:t>
            </a:r>
            <a:r>
              <a:rPr lang="en-US" sz="2800" dirty="0"/>
              <a:t> </a:t>
            </a:r>
            <a:r>
              <a:rPr lang="en-US" sz="2800" dirty="0" err="1"/>
              <a:t>senast</a:t>
            </a:r>
            <a:r>
              <a:rPr lang="en-US" sz="2800" dirty="0"/>
              <a:t> kl 17.00, </a:t>
            </a:r>
            <a:r>
              <a:rPr lang="en-US" sz="2800" dirty="0" err="1"/>
              <a:t>vardagen</a:t>
            </a:r>
            <a:r>
              <a:rPr lang="en-US" sz="2800" dirty="0"/>
              <a:t> </a:t>
            </a:r>
            <a:r>
              <a:rPr lang="en-US" sz="2800" dirty="0" err="1"/>
              <a:t>före</a:t>
            </a:r>
            <a:r>
              <a:rPr lang="en-US" sz="2800" dirty="0"/>
              <a:t> 1:a </a:t>
            </a:r>
            <a:r>
              <a:rPr lang="en-US" sz="2800" dirty="0" err="1"/>
              <a:t>utdelningsdag</a:t>
            </a:r>
            <a:r>
              <a:rPr lang="en-US" sz="2800" dirty="0"/>
              <a:t>.</a:t>
            </a:r>
          </a:p>
          <a:p>
            <a:endParaRPr lang="en-US" sz="2800" b="1" dirty="0">
              <a:solidFill>
                <a:schemeClr val="accent3"/>
              </a:solidFill>
            </a:endParaRPr>
          </a:p>
          <a:p>
            <a:r>
              <a:rPr lang="en-US" sz="2800" dirty="0"/>
              <a:t>För </a:t>
            </a:r>
            <a:r>
              <a:rPr lang="en-US" sz="2800" dirty="0" err="1"/>
              <a:t>transportbokning</a:t>
            </a:r>
            <a:r>
              <a:rPr lang="en-US" sz="2800" dirty="0"/>
              <a:t> </a:t>
            </a:r>
            <a:r>
              <a:rPr lang="en-US" sz="2800" dirty="0" err="1"/>
              <a:t>samt</a:t>
            </a:r>
            <a:r>
              <a:rPr lang="en-US" sz="2800" dirty="0"/>
              <a:t> </a:t>
            </a:r>
            <a:r>
              <a:rPr lang="en-US" sz="2800" dirty="0" err="1"/>
              <a:t>utkörning</a:t>
            </a:r>
            <a:r>
              <a:rPr lang="en-US" sz="2800" dirty="0"/>
              <a:t> av </a:t>
            </a:r>
            <a:r>
              <a:rPr lang="en-US" sz="2800" dirty="0" err="1"/>
              <a:t>tomgods</a:t>
            </a:r>
            <a:r>
              <a:rPr lang="en-US" sz="2800" dirty="0"/>
              <a:t>, </a:t>
            </a:r>
            <a:r>
              <a:rPr lang="en-US" sz="2800" dirty="0" err="1"/>
              <a:t>vänligen</a:t>
            </a:r>
            <a:r>
              <a:rPr lang="en-US" sz="2800" dirty="0"/>
              <a:t> </a:t>
            </a:r>
            <a:r>
              <a:rPr lang="en-US" sz="2800" dirty="0" err="1"/>
              <a:t>kontakta</a:t>
            </a:r>
            <a:r>
              <a:rPr lang="en-US" sz="2800" dirty="0"/>
              <a:t> din </a:t>
            </a:r>
            <a:r>
              <a:rPr lang="en-US" sz="2800" dirty="0" err="1"/>
              <a:t>lokala</a:t>
            </a:r>
            <a:r>
              <a:rPr lang="en-US" sz="2800" dirty="0"/>
              <a:t> </a:t>
            </a:r>
            <a:r>
              <a:rPr lang="en-US" sz="2800" dirty="0" err="1"/>
              <a:t>inlämningscentral</a:t>
            </a:r>
            <a:r>
              <a:rPr lang="en-US" sz="2800" dirty="0"/>
              <a:t>.</a:t>
            </a:r>
          </a:p>
          <a:p>
            <a:endParaRPr lang="en-GB" sz="2800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B486F66-366C-4368-A082-72085822EA54}"/>
              </a:ext>
            </a:extLst>
          </p:cNvPr>
          <p:cNvSpPr/>
          <p:nvPr/>
        </p:nvSpPr>
        <p:spPr>
          <a:xfrm>
            <a:off x="1797269" y="10089815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Malmö</a:t>
            </a: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CityMail, Malmö</a:t>
            </a: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Tegelvägen 4</a:t>
            </a: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232 54 Åkarp</a:t>
            </a: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rgbClr val="5356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2"/>
              </a:rPr>
              <a:t>leverans.mlm@citymail.se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Tel: 040-680 85 64</a:t>
            </a: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Fax: 040-680 85 51</a:t>
            </a:r>
          </a:p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rgbClr val="5356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356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3694D731-1EF7-43B9-B7D6-7C845FA0CD37}"/>
              </a:ext>
            </a:extLst>
          </p:cNvPr>
          <p:cNvSpPr/>
          <p:nvPr/>
        </p:nvSpPr>
        <p:spPr>
          <a:xfrm>
            <a:off x="7839622" y="10089815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Stockholm</a:t>
            </a: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CityMail, Stockholm</a:t>
            </a: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Kumla gårdsväg 21</a:t>
            </a: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145 63 </a:t>
            </a:r>
            <a:r>
              <a:rPr kumimoji="0" lang="sv-S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Norsborg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rgbClr val="5356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rgbClr val="5356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3"/>
              </a:rPr>
              <a:t>leverans.sto@citymail.se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Tel: 08-599 099 60</a:t>
            </a: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Fax: 08-599 099 69</a:t>
            </a:r>
          </a:p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rgbClr val="5356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356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E843786-C590-4459-BDC8-68A32BD57A80}"/>
              </a:ext>
            </a:extLst>
          </p:cNvPr>
          <p:cNvSpPr/>
          <p:nvPr/>
        </p:nvSpPr>
        <p:spPr>
          <a:xfrm>
            <a:off x="13881975" y="10089815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Göteborg</a:t>
            </a: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CityMail, Göteborg</a:t>
            </a: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Ågatan 38</a:t>
            </a: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431 37 Mölndal</a:t>
            </a: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rgbClr val="5356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4"/>
              </a:rPr>
              <a:t>leverans.gbg@citymail.se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Tel: 070-752 41 19</a:t>
            </a: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Fax: 031-706 38 02</a:t>
            </a:r>
          </a:p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rgbClr val="5356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356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49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81F8E5-5B48-4DBA-8EEB-3CB8A86E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Kontaktpersoner på CityMail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CA255B-8248-4DBA-8B3D-4F60804749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Vid </a:t>
            </a:r>
            <a:r>
              <a:rPr lang="en-US" sz="3200" b="1" dirty="0" err="1"/>
              <a:t>frågor</a:t>
            </a:r>
            <a:r>
              <a:rPr lang="en-US" sz="3200" b="1" dirty="0"/>
              <a:t> om </a:t>
            </a:r>
            <a:r>
              <a:rPr lang="en-US" sz="3200" b="1" dirty="0" err="1"/>
              <a:t>packning</a:t>
            </a:r>
            <a:r>
              <a:rPr lang="en-US" sz="3200" b="1" dirty="0"/>
              <a:t> </a:t>
            </a:r>
            <a:r>
              <a:rPr lang="en-US" sz="3200" b="1" dirty="0" err="1"/>
              <a:t>och</a:t>
            </a:r>
            <a:r>
              <a:rPr lang="en-US" sz="3200" b="1" dirty="0"/>
              <a:t> </a:t>
            </a:r>
            <a:r>
              <a:rPr lang="en-US" sz="3200" b="1" dirty="0" err="1"/>
              <a:t>bokning</a:t>
            </a:r>
            <a:r>
              <a:rPr lang="en-US" sz="3200" b="1" dirty="0"/>
              <a:t> </a:t>
            </a:r>
            <a:r>
              <a:rPr lang="en-US" sz="3200" b="1" dirty="0" err="1"/>
              <a:t>kontakta</a:t>
            </a:r>
            <a:r>
              <a:rPr lang="en-US" sz="3200" b="1" dirty="0"/>
              <a:t>: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b="1" dirty="0"/>
              <a:t>Stockholm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/>
              <a:t>Tel: 070-160 23 19      	 		 Tel: 073-054 35 81</a:t>
            </a:r>
            <a:br>
              <a:rPr lang="sv-SE" sz="2800" dirty="0"/>
            </a:br>
            <a:r>
              <a:rPr lang="sv-SE" sz="2800" dirty="0"/>
              <a:t>	 produktionsspecialist.sthlm@citymail.se</a:t>
            </a:r>
          </a:p>
          <a:p>
            <a:endParaRPr lang="en-GB" sz="3200" b="1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9061FCA-E140-EFF0-6B82-4F8A753DACE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2670955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Theme">
  <a:themeElements>
    <a:clrScheme name="CITYMAIL COLORS">
      <a:dk1>
        <a:srgbClr val="FAFCFF"/>
      </a:dk1>
      <a:lt1>
        <a:srgbClr val="FFFFFF"/>
      </a:lt1>
      <a:dk2>
        <a:srgbClr val="FAFCFF"/>
      </a:dk2>
      <a:lt2>
        <a:srgbClr val="535659"/>
      </a:lt2>
      <a:accent1>
        <a:srgbClr val="FC4C02"/>
      </a:accent1>
      <a:accent2>
        <a:srgbClr val="FFCC00"/>
      </a:accent2>
      <a:accent3>
        <a:srgbClr val="00B140"/>
      </a:accent3>
      <a:accent4>
        <a:srgbClr val="FF9F00"/>
      </a:accent4>
      <a:accent5>
        <a:srgbClr val="000000"/>
      </a:accent5>
      <a:accent6>
        <a:srgbClr val="535658"/>
      </a:accent6>
      <a:hlink>
        <a:srgbClr val="32D269"/>
      </a:hlink>
      <a:folHlink>
        <a:srgbClr val="1A916E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ityMail_PPTmall  -  Skrivskyddad" id="{58A89C52-C0F7-4DDC-8144-A925E1376019}" vid="{24CEFCD8-C2A8-4E15-B848-CB50CED0F371}"/>
    </a:ext>
  </a:extLst>
</a:theme>
</file>

<file path=ppt/theme/theme2.xml><?xml version="1.0" encoding="utf-8"?>
<a:theme xmlns:a="http://schemas.openxmlformats.org/drawingml/2006/main" name="2_Default Theme">
  <a:themeElements>
    <a:clrScheme name="CITYMAIL COLORS">
      <a:dk1>
        <a:srgbClr val="FAFCFF"/>
      </a:dk1>
      <a:lt1>
        <a:srgbClr val="FFFFFF"/>
      </a:lt1>
      <a:dk2>
        <a:srgbClr val="FAFCFF"/>
      </a:dk2>
      <a:lt2>
        <a:srgbClr val="535659"/>
      </a:lt2>
      <a:accent1>
        <a:srgbClr val="FC4C02"/>
      </a:accent1>
      <a:accent2>
        <a:srgbClr val="FFCC00"/>
      </a:accent2>
      <a:accent3>
        <a:srgbClr val="00B140"/>
      </a:accent3>
      <a:accent4>
        <a:srgbClr val="FF9F00"/>
      </a:accent4>
      <a:accent5>
        <a:srgbClr val="000000"/>
      </a:accent5>
      <a:accent6>
        <a:srgbClr val="535658"/>
      </a:accent6>
      <a:hlink>
        <a:srgbClr val="32D269"/>
      </a:hlink>
      <a:folHlink>
        <a:srgbClr val="1A916E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ityMail_PPTmall  -  Skrivskyddad" id="{58A89C52-C0F7-4DDC-8144-A925E1376019}" vid="{24CEFCD8-C2A8-4E15-B848-CB50CED0F37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ITYMAIL COLORS">
    <a:dk1>
      <a:srgbClr val="FAFCFF"/>
    </a:dk1>
    <a:lt1>
      <a:srgbClr val="FFFFFF"/>
    </a:lt1>
    <a:dk2>
      <a:srgbClr val="FAFCFF"/>
    </a:dk2>
    <a:lt2>
      <a:srgbClr val="535659"/>
    </a:lt2>
    <a:accent1>
      <a:srgbClr val="FC4C02"/>
    </a:accent1>
    <a:accent2>
      <a:srgbClr val="FFCC00"/>
    </a:accent2>
    <a:accent3>
      <a:srgbClr val="00B140"/>
    </a:accent3>
    <a:accent4>
      <a:srgbClr val="FF9F00"/>
    </a:accent4>
    <a:accent5>
      <a:srgbClr val="000000"/>
    </a:accent5>
    <a:accent6>
      <a:srgbClr val="535658"/>
    </a:accent6>
    <a:hlink>
      <a:srgbClr val="32D269"/>
    </a:hlink>
    <a:folHlink>
      <a:srgbClr val="1A916E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296E3AF4FE48341BAD642229C51E10B" ma:contentTypeVersion="10" ma:contentTypeDescription="Skapa ett nytt dokument." ma:contentTypeScope="" ma:versionID="4dc13925f288d38e590bc1914cc0e35a">
  <xsd:schema xmlns:xsd="http://www.w3.org/2001/XMLSchema" xmlns:xs="http://www.w3.org/2001/XMLSchema" xmlns:p="http://schemas.microsoft.com/office/2006/metadata/properties" xmlns:ns1="http://schemas.microsoft.com/sharepoint/v3" xmlns:ns2="c88329d1-6e56-4181-9073-53b9fea2e57d" xmlns:ns3="b6d2bb81-5113-49c5-bcd9-8cd13ed9ce58" xmlns:ns4="165f87f6-84e7-420c-84bd-23f090b9850c" targetNamespace="http://schemas.microsoft.com/office/2006/metadata/properties" ma:root="true" ma:fieldsID="235ab7b49c063e2fcd4fc5b2ba6c86f1" ns1:_="" ns2:_="" ns3:_="" ns4:_="">
    <xsd:import namespace="http://schemas.microsoft.com/sharepoint/v3"/>
    <xsd:import namespace="c88329d1-6e56-4181-9073-53b9fea2e57d"/>
    <xsd:import namespace="b6d2bb81-5113-49c5-bcd9-8cd13ed9ce58"/>
    <xsd:import namespace="165f87f6-84e7-420c-84bd-23f090b9850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malagt startdatum" ma:description="Schemalagt startdatum är en webbplatskolumn som skapas via publiceringsfunktionen. Den används för att ange datum och tid för när sidan ska visas för besökare på webbplatsen för första gången." ma:hidden="true" ma:internalName="PublishingStartDate">
      <xsd:simpleType>
        <xsd:restriction base="dms:Unknown"/>
      </xsd:simpleType>
    </xsd:element>
    <xsd:element name="PublishingExpirationDate" ma:index="9" nillable="true" ma:displayName="Schemalagt slutdatum" ma:description="Schemalagt slutdatum är en webbplatskolumn som skapas via publiceringsfunktionen. Den används för att ange datum och tid för när sidan inte längre ska visas för besökare på webbplatsen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329d1-6e56-4181-9073-53b9fea2e57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1" nillable="true" ma:displayName="Delar tips,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2bb81-5113-49c5-bcd9-8cd13ed9ce58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Senast delad per användare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Senast delad per tid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5f87f6-84e7-420c-84bd-23f090b985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6716894-4B1B-4A5D-A024-1248BBBA2D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88329d1-6e56-4181-9073-53b9fea2e57d"/>
    <ds:schemaRef ds:uri="b6d2bb81-5113-49c5-bcd9-8cd13ed9ce58"/>
    <ds:schemaRef ds:uri="165f87f6-84e7-420c-84bd-23f090b985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E775A2-1759-483E-A2B4-7EDCEE2AB3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82DE3E-1214-4F25-80BB-4893DFA3E38F}">
  <ds:schemaRefs>
    <ds:schemaRef ds:uri="165f87f6-84e7-420c-84bd-23f090b9850c"/>
    <ds:schemaRef ds:uri="http://schemas.microsoft.com/sharepoint/v3"/>
    <ds:schemaRef ds:uri="http://purl.org/dc/dcmitype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88329d1-6e56-4181-9073-53b9fea2e57d"/>
    <ds:schemaRef ds:uri="http://purl.org/dc/elements/1.1/"/>
    <ds:schemaRef ds:uri="b6d2bb81-5113-49c5-bcd9-8cd13ed9ce58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CityMail_PPTmall</Template>
  <TotalTime>1704</TotalTime>
  <Words>476</Words>
  <Application>Microsoft Office PowerPoint</Application>
  <PresentationFormat>Anpassad</PresentationFormat>
  <Paragraphs>76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Lato Light</vt:lpstr>
      <vt:lpstr>Verdana</vt:lpstr>
      <vt:lpstr>Wingdings</vt:lpstr>
      <vt:lpstr>1_Default Theme</vt:lpstr>
      <vt:lpstr>2_Default Theme</vt:lpstr>
      <vt:lpstr>PowerPoint-presentation</vt:lpstr>
      <vt:lpstr>Brevvaror</vt:lpstr>
      <vt:lpstr>Format, porto och avsändare</vt:lpstr>
      <vt:lpstr>Packning</vt:lpstr>
      <vt:lpstr>Bokning och fäljesedlar</vt:lpstr>
      <vt:lpstr>Inhämtning och transportbokning</vt:lpstr>
      <vt:lpstr>Kontaktpersoner på CityMail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>Marie-Louise Lemland</dc:creator>
  <cp:keywords/>
  <dc:description/>
  <cp:lastModifiedBy>Ann-Louise Johansson</cp:lastModifiedBy>
  <cp:revision>38</cp:revision>
  <dcterms:created xsi:type="dcterms:W3CDTF">2018-06-20T07:42:55Z</dcterms:created>
  <dcterms:modified xsi:type="dcterms:W3CDTF">2023-06-02T10:05:26Z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0x0101000296E3AF4FE48341BAD642229C51E10B</vt:lpwstr>
  </property>
</Properties>
</file>