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0" r:id="rId4"/>
  </p:sldMasterIdLst>
  <p:notesMasterIdLst>
    <p:notesMasterId r:id="rId12"/>
  </p:notesMasterIdLst>
  <p:sldIdLst>
    <p:sldId id="881" r:id="rId5"/>
    <p:sldId id="884" r:id="rId6"/>
    <p:sldId id="886" r:id="rId7"/>
    <p:sldId id="887" r:id="rId8"/>
    <p:sldId id="904" r:id="rId9"/>
    <p:sldId id="901" r:id="rId10"/>
    <p:sldId id="902" r:id="rId1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49" userDrawn="1">
          <p15:clr>
            <a:srgbClr val="A4A3A4"/>
          </p15:clr>
        </p15:guide>
        <p15:guide id="2" orient="horz" pos="360" userDrawn="1">
          <p15:clr>
            <a:srgbClr val="A4A3A4"/>
          </p15:clr>
        </p15:guide>
        <p15:guide id="3" pos="7678" userDrawn="1">
          <p15:clr>
            <a:srgbClr val="A4A3A4"/>
          </p15:clr>
        </p15:guide>
        <p15:guide id="4" pos="897" userDrawn="1">
          <p15:clr>
            <a:srgbClr val="A4A3A4"/>
          </p15:clr>
        </p15:guide>
        <p15:guide id="5" pos="14446" userDrawn="1">
          <p15:clr>
            <a:srgbClr val="A4A3A4"/>
          </p15:clr>
        </p15:guide>
        <p15:guide id="6" orient="horz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EEEEEE"/>
    <a:srgbClr val="EDAF3F"/>
    <a:srgbClr val="AE2A25"/>
    <a:srgbClr val="7DB225"/>
    <a:srgbClr val="000000"/>
    <a:srgbClr val="0A46A4"/>
    <a:srgbClr val="1A9497"/>
    <a:srgbClr val="27C360"/>
    <a:srgbClr val="3845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6303" autoAdjust="0"/>
  </p:normalViewPr>
  <p:slideViewPr>
    <p:cSldViewPr snapToGrid="0" snapToObjects="1">
      <p:cViewPr varScale="1">
        <p:scale>
          <a:sx n="43" d="100"/>
          <a:sy n="43" d="100"/>
        </p:scale>
        <p:origin x="360" y="77"/>
      </p:cViewPr>
      <p:guideLst>
        <p:guide orient="horz" pos="8249"/>
        <p:guide orient="horz" pos="360"/>
        <p:guide pos="7678"/>
        <p:guide pos="897"/>
        <p:guide pos="14446"/>
        <p:guide orient="horz"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4" d="100"/>
        <a:sy n="24" d="100"/>
      </p:scale>
      <p:origin x="0" y="2544"/>
    </p:cViewPr>
  </p:sorterViewPr>
  <p:notesViewPr>
    <p:cSldViewPr snapToGrid="0" snapToObjects="1">
      <p:cViewPr varScale="1">
        <p:scale>
          <a:sx n="81" d="100"/>
          <a:sy n="81" d="100"/>
        </p:scale>
        <p:origin x="31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42163" y="891338"/>
            <a:ext cx="5626638" cy="3164984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42163" y="4292032"/>
            <a:ext cx="5626638" cy="39606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 Light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latshållare för datum 8">
            <a:extLst>
              <a:ext uri="{FF2B5EF4-FFF2-40B4-BE49-F238E27FC236}">
                <a16:creationId xmlns:a16="http://schemas.microsoft.com/office/drawing/2014/main" id="{1AAA6280-04A0-4336-AC5B-3C0B6DBA906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59DDF8-4136-4D2F-9820-62367A585985}" type="datetimeFigureOut">
              <a:rPr lang="sv-SE" smtClean="0"/>
              <a:t>2023-06-02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1pPr>
    <a:lvl2pPr marL="914217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2pPr>
    <a:lvl3pPr marL="1828434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3pPr>
    <a:lvl4pPr marL="2742651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4pPr>
    <a:lvl5pPr marL="3656868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0727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 noChangeAspect="1"/>
          </p:cNvSpPr>
          <p:nvPr>
            <p:ph type="pic" sz="quarter" idx="10"/>
          </p:nvPr>
        </p:nvSpPr>
        <p:spPr>
          <a:xfrm>
            <a:off x="0" y="3419726"/>
            <a:ext cx="24377650" cy="6316547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621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1854868" y="3764006"/>
            <a:ext cx="9121013" cy="5465258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642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13741604" y="3617049"/>
            <a:ext cx="7138858" cy="4518612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6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3452341" y="3673514"/>
            <a:ext cx="7138858" cy="4392874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279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17144062" y="5628837"/>
            <a:ext cx="3229439" cy="4187306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48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10069304" y="3915515"/>
            <a:ext cx="4338322" cy="7660560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34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-18289" y="3209115"/>
            <a:ext cx="24395939" cy="7458886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6326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lient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666847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396240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2760861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9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8084877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3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666847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1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7396240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2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12760861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3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18084877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34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1666847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5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7396240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6" name="Picture Placeholder 2"/>
          <p:cNvSpPr>
            <a:spLocks noGrp="1"/>
          </p:cNvSpPr>
          <p:nvPr>
            <p:ph type="pic" sz="quarter" idx="23"/>
          </p:nvPr>
        </p:nvSpPr>
        <p:spPr>
          <a:xfrm>
            <a:off x="12760861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7" name="Picture Placeholder 2"/>
          <p:cNvSpPr>
            <a:spLocks noGrp="1"/>
          </p:cNvSpPr>
          <p:nvPr>
            <p:ph type="pic" sz="quarter" idx="24"/>
          </p:nvPr>
        </p:nvSpPr>
        <p:spPr>
          <a:xfrm>
            <a:off x="18084877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23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lients Squ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101313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0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159690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1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9218067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2276443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5334820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4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18393198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1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3101313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2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6159690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3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9218067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4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12276443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5" name="Picture Placeholder 2"/>
          <p:cNvSpPr>
            <a:spLocks noGrp="1"/>
          </p:cNvSpPr>
          <p:nvPr>
            <p:ph type="pic" sz="quarter" idx="23"/>
          </p:nvPr>
        </p:nvSpPr>
        <p:spPr>
          <a:xfrm>
            <a:off x="15334820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6" name="Picture Placeholder 2"/>
          <p:cNvSpPr>
            <a:spLocks noGrp="1"/>
          </p:cNvSpPr>
          <p:nvPr>
            <p:ph type="pic" sz="quarter" idx="24"/>
          </p:nvPr>
        </p:nvSpPr>
        <p:spPr>
          <a:xfrm>
            <a:off x="18393198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3" name="Picture Placeholder 2"/>
          <p:cNvSpPr>
            <a:spLocks noGrp="1"/>
          </p:cNvSpPr>
          <p:nvPr>
            <p:ph type="pic" sz="quarter" idx="25"/>
          </p:nvPr>
        </p:nvSpPr>
        <p:spPr>
          <a:xfrm>
            <a:off x="3101313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4" name="Picture Placeholder 2"/>
          <p:cNvSpPr>
            <a:spLocks noGrp="1"/>
          </p:cNvSpPr>
          <p:nvPr>
            <p:ph type="pic" sz="quarter" idx="26"/>
          </p:nvPr>
        </p:nvSpPr>
        <p:spPr>
          <a:xfrm>
            <a:off x="6159690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5" name="Picture Placeholder 2"/>
          <p:cNvSpPr>
            <a:spLocks noGrp="1"/>
          </p:cNvSpPr>
          <p:nvPr>
            <p:ph type="pic" sz="quarter" idx="27"/>
          </p:nvPr>
        </p:nvSpPr>
        <p:spPr>
          <a:xfrm>
            <a:off x="9218067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6" name="Picture Placeholder 2"/>
          <p:cNvSpPr>
            <a:spLocks noGrp="1"/>
          </p:cNvSpPr>
          <p:nvPr>
            <p:ph type="pic" sz="quarter" idx="28"/>
          </p:nvPr>
        </p:nvSpPr>
        <p:spPr>
          <a:xfrm>
            <a:off x="12276443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7" name="Picture Placeholder 2"/>
          <p:cNvSpPr>
            <a:spLocks noGrp="1"/>
          </p:cNvSpPr>
          <p:nvPr>
            <p:ph type="pic" sz="quarter" idx="29"/>
          </p:nvPr>
        </p:nvSpPr>
        <p:spPr>
          <a:xfrm>
            <a:off x="15334820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8" name="Picture Placeholder 2"/>
          <p:cNvSpPr>
            <a:spLocks noGrp="1"/>
          </p:cNvSpPr>
          <p:nvPr>
            <p:ph type="pic" sz="quarter" idx="30"/>
          </p:nvPr>
        </p:nvSpPr>
        <p:spPr>
          <a:xfrm>
            <a:off x="18393198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6184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 noChangeAspect="1"/>
          </p:cNvSpPr>
          <p:nvPr>
            <p:ph type="pic" sz="quarter" idx="13"/>
          </p:nvPr>
        </p:nvSpPr>
        <p:spPr>
          <a:xfrm>
            <a:off x="1541676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1" name="Picture Placeholder 13"/>
          <p:cNvSpPr>
            <a:spLocks noGrp="1" noChangeAspect="1"/>
          </p:cNvSpPr>
          <p:nvPr>
            <p:ph type="pic" sz="quarter" idx="14"/>
          </p:nvPr>
        </p:nvSpPr>
        <p:spPr>
          <a:xfrm>
            <a:off x="7297948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2" name="Picture Placeholder 13"/>
          <p:cNvSpPr>
            <a:spLocks noGrp="1" noChangeAspect="1"/>
          </p:cNvSpPr>
          <p:nvPr>
            <p:ph type="pic" sz="quarter" idx="15"/>
          </p:nvPr>
        </p:nvSpPr>
        <p:spPr>
          <a:xfrm>
            <a:off x="12954659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3" name="Picture Placeholder 13"/>
          <p:cNvSpPr>
            <a:spLocks noGrp="1" noChangeAspect="1"/>
          </p:cNvSpPr>
          <p:nvPr>
            <p:ph type="pic" sz="quarter" idx="16"/>
          </p:nvPr>
        </p:nvSpPr>
        <p:spPr>
          <a:xfrm>
            <a:off x="18601817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391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2667863" y="3240713"/>
            <a:ext cx="10052051" cy="7647028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852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31847" y="3985545"/>
            <a:ext cx="13901543" cy="2159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sv-SE" noProof="0"/>
              <a:t>Klicka här för att ändra mall för rubrikformat</a:t>
            </a:r>
            <a:endParaRPr lang="en-US" noProof="0" dirty="0"/>
          </a:p>
        </p:txBody>
      </p:sp>
      <p:sp>
        <p:nvSpPr>
          <p:cNvPr id="22612" name="Rectangle 84"/>
          <p:cNvSpPr>
            <a:spLocks noChangeArrowheads="1"/>
          </p:cNvSpPr>
          <p:nvPr/>
        </p:nvSpPr>
        <p:spPr bwMode="auto">
          <a:xfrm>
            <a:off x="23721656" y="377831"/>
            <a:ext cx="655994" cy="43180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 sz="210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9233288" y="6216521"/>
            <a:ext cx="13904330" cy="9917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sv-SE" noProof="0"/>
              <a:t>Redigera format för bakgrundstext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7A2CF174-BE4D-488E-9582-DDDB6DFEFE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8281" y="1505027"/>
            <a:ext cx="9851379" cy="9988410"/>
          </a:xfrm>
          <a:prstGeom prst="rect">
            <a:avLst/>
          </a:prstGeom>
        </p:spPr>
      </p:pic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EE9CBE1B-73E0-460A-9E00-783AA8852FF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233288" y="8129193"/>
            <a:ext cx="11606526" cy="9917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600"/>
            </a:lvl1pPr>
          </a:lstStyle>
          <a:p>
            <a:pPr lvl="0"/>
            <a:r>
              <a:rPr lang="sv-SE" noProof="0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560192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8717784" y="4603263"/>
            <a:ext cx="6927408" cy="9112739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647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8368334" y="3668923"/>
            <a:ext cx="7607690" cy="4731613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6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C831AD-93A4-4438-8684-58FDFC56C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481680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ED0DA4-088A-4891-9DF6-129962394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0E0E234-6BE1-4D23-B515-6D6CFA596E6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6401" y="3168985"/>
            <a:ext cx="19694525" cy="943133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8304293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 userDrawn="1">
          <p15:clr>
            <a:srgbClr val="FBAE40"/>
          </p15:clr>
        </p15:guide>
        <p15:guide id="2" pos="767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2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0F44C5-3122-480D-9C3B-AFBB03EBF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D6E70A5-2A49-4CF3-9907-2D0AA51C077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2126" y="3168650"/>
            <a:ext cx="9657907" cy="978217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innehåll 3">
            <a:extLst>
              <a:ext uri="{FF2B5EF4-FFF2-40B4-BE49-F238E27FC236}">
                <a16:creationId xmlns:a16="http://schemas.microsoft.com/office/drawing/2014/main" id="{E3197AD6-1D7B-4FFB-BA28-2DBA02F126C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1713537" y="3168650"/>
            <a:ext cx="9657907" cy="978217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74263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3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6C6FC-FCBE-4FA5-A234-E27F6CA441E5}" type="datetime1">
              <a:rPr lang="en-GB" noProof="0" smtClean="0"/>
              <a:t>02/06/2023</a:t>
            </a:fld>
            <a:endParaRPr lang="en-GB" noProof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FF4F9B-AAFB-443B-9E8C-0CF350B8F795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2"/>
          </p:nvPr>
        </p:nvSpPr>
        <p:spPr>
          <a:xfrm>
            <a:off x="1675966" y="3189328"/>
            <a:ext cx="6149598" cy="876935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3" name="Platshållare för innehåll 7"/>
          <p:cNvSpPr>
            <a:spLocks noGrp="1"/>
          </p:cNvSpPr>
          <p:nvPr>
            <p:ph sz="quarter" idx="15"/>
          </p:nvPr>
        </p:nvSpPr>
        <p:spPr>
          <a:xfrm>
            <a:off x="8448906" y="3188889"/>
            <a:ext cx="6149598" cy="876935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4" name="Platshållare för innehåll 7"/>
          <p:cNvSpPr>
            <a:spLocks noGrp="1"/>
          </p:cNvSpPr>
          <p:nvPr>
            <p:ph sz="quarter" idx="16"/>
          </p:nvPr>
        </p:nvSpPr>
        <p:spPr>
          <a:xfrm>
            <a:off x="15221846" y="3189328"/>
            <a:ext cx="6149598" cy="876935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60446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2 rubrik+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88A2E0-EFAA-428B-ADEF-006AE9821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0F40C46-D495-45DD-88FA-0D1D5366497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76400" y="3189696"/>
            <a:ext cx="9382125" cy="1254716"/>
          </a:xfrm>
        </p:spPr>
        <p:txBody>
          <a:bodyPr anchor="ctr">
            <a:noAutofit/>
          </a:bodyPr>
          <a:lstStyle>
            <a:lvl1pPr>
              <a:defRPr sz="5400" b="1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text 3">
            <a:extLst>
              <a:ext uri="{FF2B5EF4-FFF2-40B4-BE49-F238E27FC236}">
                <a16:creationId xmlns:a16="http://schemas.microsoft.com/office/drawing/2014/main" id="{583F178F-C022-4733-9CA4-CF6B4B43D2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989319" y="3189696"/>
            <a:ext cx="9382125" cy="1254716"/>
          </a:xfrm>
        </p:spPr>
        <p:txBody>
          <a:bodyPr anchor="ctr">
            <a:noAutofit/>
          </a:bodyPr>
          <a:lstStyle>
            <a:lvl1pPr>
              <a:defRPr sz="5400" b="1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C324559F-FB12-4A08-AD54-3FFA76305A4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676400" y="4444412"/>
            <a:ext cx="9382125" cy="742156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innehåll 6">
            <a:extLst>
              <a:ext uri="{FF2B5EF4-FFF2-40B4-BE49-F238E27FC236}">
                <a16:creationId xmlns:a16="http://schemas.microsoft.com/office/drawing/2014/main" id="{71F2D73B-0ADE-45FB-B66D-1F1A80185C0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972263" y="4444412"/>
            <a:ext cx="9382125" cy="742156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10587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-3177" y="0"/>
            <a:ext cx="24426547" cy="13716000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671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2" y="3121644"/>
            <a:ext cx="24439601" cy="6368806"/>
          </a:xfrm>
          <a:effectLst/>
        </p:spPr>
        <p:txBody>
          <a:bodyPr>
            <a:normAutofit/>
          </a:bodyPr>
          <a:lstStyle>
            <a:lvl1pPr marL="0" indent="0">
              <a:buNone/>
              <a:defRPr sz="36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704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5" y="1072585"/>
            <a:ext cx="19695479" cy="1689385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5" y="3211034"/>
            <a:ext cx="19695478" cy="895513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26742" y="12548634"/>
            <a:ext cx="681843" cy="492406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20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id-ID" sz="2399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/>
          <p:cNvSpPr/>
          <p:nvPr userDrawn="1"/>
        </p:nvSpPr>
        <p:spPr>
          <a:xfrm>
            <a:off x="608051" y="12441242"/>
            <a:ext cx="687533" cy="687533"/>
          </a:xfrm>
          <a:prstGeom prst="ellipse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>
              <a:solidFill>
                <a:schemeClr val="tx1"/>
              </a:solidFill>
              <a:latin typeface="Lato Light"/>
              <a:cs typeface="Lato Light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B56EE40F-8164-F149-BE8C-7E5C5F3DCD06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6260" y="10621581"/>
            <a:ext cx="2956314" cy="299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203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69" r:id="rId2"/>
    <p:sldLayoutId id="2147484071" r:id="rId3"/>
    <p:sldLayoutId id="2147484066" r:id="rId4"/>
    <p:sldLayoutId id="2147484067" r:id="rId5"/>
    <p:sldLayoutId id="2147484068" r:id="rId6"/>
    <p:sldLayoutId id="2147484070" r:id="rId7"/>
    <p:sldLayoutId id="2147484052" r:id="rId8"/>
    <p:sldLayoutId id="2147484053" r:id="rId9"/>
    <p:sldLayoutId id="2147484054" r:id="rId10"/>
    <p:sldLayoutId id="2147484055" r:id="rId11"/>
    <p:sldLayoutId id="2147484056" r:id="rId12"/>
    <p:sldLayoutId id="2147484057" r:id="rId13"/>
    <p:sldLayoutId id="2147484058" r:id="rId14"/>
    <p:sldLayoutId id="2147484059" r:id="rId15"/>
    <p:sldLayoutId id="2147484060" r:id="rId16"/>
    <p:sldLayoutId id="2147484061" r:id="rId17"/>
    <p:sldLayoutId id="2147484062" r:id="rId18"/>
    <p:sldLayoutId id="2147484063" r:id="rId19"/>
    <p:sldLayoutId id="2147484064" r:id="rId20"/>
    <p:sldLayoutId id="2147484065" r:id="rId21"/>
  </p:sldLayoutIdLst>
  <p:hf hdr="0" ftr="0" dt="0"/>
  <p:txStyles>
    <p:titleStyle>
      <a:lvl1pPr algn="l" defTabSz="1828464" rtl="0" eaLnBrk="1" latinLnBrk="0" hangingPunct="1">
        <a:lnSpc>
          <a:spcPct val="90000"/>
        </a:lnSpc>
        <a:spcBef>
          <a:spcPct val="0"/>
        </a:spcBef>
        <a:buNone/>
        <a:defRPr lang="en-US" sz="600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182846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lang="en-US" sz="4800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233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4000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828464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600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742697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201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3656928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201" kern="1200" dirty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028277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510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741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975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33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64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97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928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162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94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626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858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leverans.sto@citymail.se" TargetMode="External"/><Relationship Id="rId2" Type="http://schemas.openxmlformats.org/officeDocument/2006/relationships/hyperlink" Target="mailto:leverans.mlm@citymail.se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leverans.gbg@citymail.se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9A53D4-1CE6-4E9A-97E2-FD78476ACA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72416" y="4443983"/>
            <a:ext cx="5175504" cy="1700561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B0676EC-D52F-4188-BF19-38198A15013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472416" y="6216521"/>
            <a:ext cx="4389120" cy="991740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A3A88D4-6969-48EF-9941-B3FA6B1DDF3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805821" y="10783303"/>
            <a:ext cx="13164675" cy="991740"/>
          </a:xfrm>
        </p:spPr>
        <p:txBody>
          <a:bodyPr/>
          <a:lstStyle/>
          <a:p>
            <a:r>
              <a:rPr lang="en-US" dirty="0" err="1">
                <a:solidFill>
                  <a:schemeClr val="accent3"/>
                </a:solidFill>
              </a:rPr>
              <a:t>CityMails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err="1">
                <a:solidFill>
                  <a:schemeClr val="accent3"/>
                </a:solidFill>
              </a:rPr>
              <a:t>packinstruktion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err="1">
                <a:solidFill>
                  <a:schemeClr val="accent3"/>
                </a:solidFill>
              </a:rPr>
              <a:t>för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>
                <a:solidFill>
                  <a:schemeClr val="accent3"/>
                </a:solidFill>
              </a:rPr>
              <a:t>kontorspost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23439105-E0B8-453A-9DF9-639AED0B6826}"/>
              </a:ext>
            </a:extLst>
          </p:cNvPr>
          <p:cNvSpPr/>
          <p:nvPr/>
        </p:nvSpPr>
        <p:spPr>
          <a:xfrm>
            <a:off x="16578590" y="4555102"/>
            <a:ext cx="1673524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3C645424-C8C6-4B9A-92C5-3850BAA7529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164" y="3682666"/>
            <a:ext cx="9275136" cy="551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5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B209F455-9521-4CCD-B0C0-E66B41109C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1417" y="2322576"/>
            <a:ext cx="4705349" cy="10593324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31C63B9B-3B53-4623-873C-92CD6972D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3115" y="1135520"/>
            <a:ext cx="19695479" cy="1689385"/>
          </a:xfrm>
        </p:spPr>
        <p:txBody>
          <a:bodyPr>
            <a:normAutofit/>
          </a:bodyPr>
          <a:lstStyle/>
          <a:p>
            <a:r>
              <a:rPr lang="sv-SE" sz="5400" dirty="0"/>
              <a:t>Hela Sverige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C89420A-D85B-4D87-9477-ACD81B4D3F8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5965" y="2322576"/>
            <a:ext cx="14855452" cy="1139342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/>
              <a:t>Kontorspost</a:t>
            </a:r>
            <a:r>
              <a:rPr lang="en-US" sz="2800" dirty="0"/>
              <a:t> </a:t>
            </a:r>
            <a:r>
              <a:rPr lang="en-US" sz="2800" dirty="0" err="1"/>
              <a:t>ses</a:t>
            </a:r>
            <a:r>
              <a:rPr lang="en-US" sz="2800" dirty="0"/>
              <a:t> </a:t>
            </a:r>
            <a:r>
              <a:rPr lang="en-US" sz="2800" dirty="0" err="1"/>
              <a:t>som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inlämning</a:t>
            </a:r>
            <a:r>
              <a:rPr lang="en-US" sz="2800" dirty="0"/>
              <a:t> av </a:t>
            </a:r>
            <a:r>
              <a:rPr lang="en-US" sz="2800" dirty="0" err="1"/>
              <a:t>enstycksförsändelser</a:t>
            </a:r>
            <a:r>
              <a:rPr lang="en-US" sz="2800" dirty="0"/>
              <a:t> och </a:t>
            </a:r>
            <a:r>
              <a:rPr lang="en-US" sz="2800" dirty="0" err="1"/>
              <a:t>får</a:t>
            </a:r>
            <a:r>
              <a:rPr lang="en-US" sz="2800" dirty="0"/>
              <a:t> </a:t>
            </a:r>
            <a:r>
              <a:rPr lang="en-US" sz="2800" dirty="0" err="1"/>
              <a:t>innehålla</a:t>
            </a:r>
            <a:r>
              <a:rPr lang="en-US" sz="2800" dirty="0"/>
              <a:t> </a:t>
            </a:r>
            <a:r>
              <a:rPr lang="en-US" sz="2800" dirty="0" err="1"/>
              <a:t>försändelser</a:t>
            </a:r>
            <a:r>
              <a:rPr lang="en-US" sz="2800" dirty="0"/>
              <a:t> till </a:t>
            </a:r>
            <a:r>
              <a:rPr lang="en-US" sz="2800" dirty="0" err="1"/>
              <a:t>hela</a:t>
            </a:r>
            <a:r>
              <a:rPr lang="en-US" sz="2800" dirty="0"/>
              <a:t> Sverige, </a:t>
            </a:r>
            <a:r>
              <a:rPr lang="en-US" sz="2800" dirty="0" err="1"/>
              <a:t>utan</a:t>
            </a:r>
            <a:r>
              <a:rPr lang="en-US" sz="2800" dirty="0"/>
              <a:t> </a:t>
            </a:r>
            <a:r>
              <a:rPr lang="en-US" sz="2800" dirty="0" err="1"/>
              <a:t>krav</a:t>
            </a:r>
            <a:r>
              <a:rPr lang="en-US" sz="2800" dirty="0"/>
              <a:t> </a:t>
            </a:r>
            <a:r>
              <a:rPr lang="en-US" sz="2800" dirty="0" err="1"/>
              <a:t>på</a:t>
            </a:r>
            <a:r>
              <a:rPr lang="en-US" sz="2800" dirty="0"/>
              <a:t> </a:t>
            </a:r>
            <a:r>
              <a:rPr lang="en-US" sz="2800" dirty="0" err="1"/>
              <a:t>lika</a:t>
            </a:r>
            <a:r>
              <a:rPr lang="en-US" sz="2800" dirty="0"/>
              <a:t> format, </a:t>
            </a:r>
            <a:r>
              <a:rPr lang="en-US" sz="2800" dirty="0" err="1"/>
              <a:t>uppdelning</a:t>
            </a:r>
            <a:r>
              <a:rPr lang="en-US" sz="2800" dirty="0"/>
              <a:t> </a:t>
            </a:r>
            <a:r>
              <a:rPr lang="en-US" sz="2800" dirty="0" err="1"/>
              <a:t>eller</a:t>
            </a:r>
            <a:r>
              <a:rPr lang="en-US" sz="2800" dirty="0"/>
              <a:t> </a:t>
            </a:r>
            <a:r>
              <a:rPr lang="en-US" sz="2800" dirty="0" err="1"/>
              <a:t>sortering</a:t>
            </a:r>
            <a:r>
              <a:rPr lang="en-US" sz="2800" dirty="0"/>
              <a:t>. </a:t>
            </a:r>
            <a:r>
              <a:rPr lang="en-US" sz="2800" dirty="0" err="1"/>
              <a:t>Försändelser</a:t>
            </a:r>
            <a:r>
              <a:rPr lang="en-US" sz="2800" dirty="0"/>
              <a:t> med </a:t>
            </a:r>
            <a:r>
              <a:rPr lang="en-US" sz="2800" dirty="0" err="1"/>
              <a:t>adress</a:t>
            </a:r>
            <a:r>
              <a:rPr lang="en-US" sz="2800" dirty="0"/>
              <a:t> </a:t>
            </a:r>
            <a:r>
              <a:rPr lang="en-US" sz="2800" dirty="0" err="1"/>
              <a:t>inom</a:t>
            </a:r>
            <a:r>
              <a:rPr lang="en-US" sz="2800" dirty="0"/>
              <a:t> CityMails </a:t>
            </a:r>
            <a:r>
              <a:rPr lang="en-US" sz="2800" dirty="0" err="1"/>
              <a:t>täckningsområde</a:t>
            </a:r>
            <a:r>
              <a:rPr lang="en-US" sz="2800" dirty="0"/>
              <a:t>, se </a:t>
            </a:r>
            <a:r>
              <a:rPr lang="en-US" sz="2800" dirty="0" err="1"/>
              <a:t>nedan</a:t>
            </a:r>
            <a:r>
              <a:rPr lang="en-US" sz="2800" dirty="0"/>
              <a:t>, </a:t>
            </a:r>
            <a:r>
              <a:rPr lang="en-US" sz="2800" dirty="0" err="1"/>
              <a:t>distribueras</a:t>
            </a:r>
            <a:r>
              <a:rPr lang="en-US" sz="2800" dirty="0"/>
              <a:t> av CityMail. </a:t>
            </a:r>
            <a:r>
              <a:rPr lang="en-US" sz="2800" dirty="0" err="1"/>
              <a:t>Övriga</a:t>
            </a:r>
            <a:r>
              <a:rPr lang="en-US" sz="2800" dirty="0"/>
              <a:t> </a:t>
            </a:r>
            <a:r>
              <a:rPr lang="en-US" sz="2800" dirty="0" err="1"/>
              <a:t>försändelser</a:t>
            </a:r>
            <a:r>
              <a:rPr lang="en-US" sz="2800" dirty="0"/>
              <a:t> </a:t>
            </a:r>
            <a:r>
              <a:rPr lang="en-US" sz="2800" dirty="0" err="1"/>
              <a:t>distribueras</a:t>
            </a:r>
            <a:r>
              <a:rPr lang="en-US" sz="2800" dirty="0"/>
              <a:t> av PostNord. </a:t>
            </a:r>
            <a:r>
              <a:rPr lang="en-US" sz="2800" dirty="0" err="1"/>
              <a:t>Nedan</a:t>
            </a:r>
            <a:r>
              <a:rPr lang="en-US" sz="2800" dirty="0"/>
              <a:t> </a:t>
            </a:r>
            <a:r>
              <a:rPr lang="en-US" sz="2800" dirty="0" err="1"/>
              <a:t>postnummer</a:t>
            </a:r>
            <a:r>
              <a:rPr lang="en-US" sz="2800" dirty="0"/>
              <a:t> </a:t>
            </a:r>
            <a:r>
              <a:rPr lang="en-US" sz="2800" dirty="0" err="1"/>
              <a:t>gäller</a:t>
            </a:r>
            <a:r>
              <a:rPr lang="en-US" sz="2800" dirty="0"/>
              <a:t> from. 2023-03-08.</a:t>
            </a:r>
            <a:endParaRPr lang="sv-SE" sz="2800" dirty="0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34DF077D-92AD-44ED-A50B-767C68C405C6}"/>
              </a:ext>
            </a:extLst>
          </p:cNvPr>
          <p:cNvSpPr txBox="1">
            <a:spLocks/>
          </p:cNvSpPr>
          <p:nvPr/>
        </p:nvSpPr>
        <p:spPr>
          <a:xfrm>
            <a:off x="1675965" y="5086350"/>
            <a:ext cx="15011835" cy="8629649"/>
          </a:xfrm>
          <a:prstGeom prst="rect">
            <a:avLst/>
          </a:prstGeom>
        </p:spPr>
        <p:txBody>
          <a:bodyPr vert="horz" lIns="182843" tIns="91422" rIns="182843" bIns="91422" rtlCol="0">
            <a:normAutofit fontScale="25000" lnSpcReduction="20000"/>
          </a:bodyPr>
          <a:lstStyle>
            <a:lvl1pPr marL="0" indent="0" algn="l" defTabSz="1828464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lang="en-US" sz="4800" kern="1200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914233" indent="0" algn="l" defTabSz="182846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4000" kern="1200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828464" indent="0" algn="l" defTabSz="182846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3600" kern="1200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2742697" indent="0" algn="l" defTabSz="182846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3201" kern="1200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3656928" indent="0" algn="l" defTabSz="182846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3201" kern="12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5028277" indent="-457116" algn="l" defTabSz="182846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510" indent="-457116" algn="l" defTabSz="182846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741" indent="-457116" algn="l" defTabSz="182846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975" indent="-457116" algn="l" defTabSz="182846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6000" b="1" dirty="0"/>
              <a:t>Postnummer					Destination </a:t>
            </a:r>
          </a:p>
          <a:p>
            <a:pPr>
              <a:lnSpc>
                <a:spcPct val="120000"/>
              </a:lnSpc>
            </a:pPr>
            <a:r>
              <a:rPr lang="sv-SE" sz="12000" dirty="0"/>
              <a:t>100 – 129, 131 - 199 					Stockholm – STO</a:t>
            </a:r>
          </a:p>
          <a:p>
            <a:pPr>
              <a:lnSpc>
                <a:spcPct val="120000"/>
              </a:lnSpc>
            </a:pPr>
            <a:r>
              <a:rPr lang="sv-SE" sz="12000" dirty="0"/>
              <a:t>200 – 269						Malmö – MLM</a:t>
            </a:r>
          </a:p>
          <a:p>
            <a:pPr>
              <a:lnSpc>
                <a:spcPct val="120000"/>
              </a:lnSpc>
            </a:pPr>
            <a:r>
              <a:rPr lang="sv-SE" sz="12000" dirty="0"/>
              <a:t>341</a:t>
            </a:r>
            <a:r>
              <a:rPr lang="sv-SE" sz="12000" dirty="0">
                <a:solidFill>
                  <a:srgbClr val="FF0000"/>
                </a:solidFill>
              </a:rPr>
              <a:t> </a:t>
            </a:r>
            <a:r>
              <a:rPr lang="sv-SE" sz="10400" i="1" dirty="0">
                <a:solidFill>
                  <a:srgbClr val="FF0000"/>
                </a:solidFill>
              </a:rPr>
              <a:t>(341 18, 341 21 - 341 51, 341 60, 341 70, 341 80 - 341 85)  </a:t>
            </a:r>
            <a:r>
              <a:rPr lang="sv-SE" sz="12000" i="1" dirty="0">
                <a:solidFill>
                  <a:srgbClr val="FF0000"/>
                </a:solidFill>
              </a:rPr>
              <a:t>	</a:t>
            </a:r>
            <a:r>
              <a:rPr lang="sv-SE" sz="12000" dirty="0"/>
              <a:t>Malmö – MLM</a:t>
            </a:r>
          </a:p>
          <a:p>
            <a:pPr>
              <a:lnSpc>
                <a:spcPct val="120000"/>
              </a:lnSpc>
            </a:pPr>
            <a:r>
              <a:rPr lang="sv-SE" sz="12000" dirty="0"/>
              <a:t>400 – 449, 475                        				Göteborg – GBG</a:t>
            </a:r>
          </a:p>
          <a:p>
            <a:pPr>
              <a:lnSpc>
                <a:spcPct val="120000"/>
              </a:lnSpc>
            </a:pPr>
            <a:r>
              <a:rPr lang="sv-SE" sz="12000" dirty="0"/>
              <a:t>542</a:t>
            </a:r>
            <a:r>
              <a:rPr lang="sv-SE" sz="12000" dirty="0">
                <a:solidFill>
                  <a:srgbClr val="FF0000"/>
                </a:solidFill>
              </a:rPr>
              <a:t> </a:t>
            </a:r>
            <a:r>
              <a:rPr lang="sv-SE" sz="10400" i="1" dirty="0">
                <a:solidFill>
                  <a:srgbClr val="FF0000"/>
                </a:solidFill>
              </a:rPr>
              <a:t>(542 00 – 542 47, 542 73, 542 85 – 542 88)</a:t>
            </a:r>
            <a:r>
              <a:rPr lang="sv-SE" sz="12000" b="1" i="1" dirty="0">
                <a:solidFill>
                  <a:srgbClr val="FF0000"/>
                </a:solidFill>
              </a:rPr>
              <a:t>	</a:t>
            </a:r>
            <a:r>
              <a:rPr lang="sv-SE" sz="12000" dirty="0"/>
              <a:t>		Örebro – ÖRE</a:t>
            </a:r>
          </a:p>
          <a:p>
            <a:pPr>
              <a:lnSpc>
                <a:spcPct val="120000"/>
              </a:lnSpc>
            </a:pPr>
            <a:r>
              <a:rPr lang="sv-SE" sz="12000" dirty="0"/>
              <a:t>545</a:t>
            </a:r>
            <a:r>
              <a:rPr lang="sv-SE" sz="12000" i="1" dirty="0">
                <a:solidFill>
                  <a:srgbClr val="FF0000"/>
                </a:solidFill>
              </a:rPr>
              <a:t> </a:t>
            </a:r>
            <a:r>
              <a:rPr lang="sv-SE" sz="10400" i="1" dirty="0">
                <a:solidFill>
                  <a:srgbClr val="FF0000"/>
                </a:solidFill>
              </a:rPr>
              <a:t>(545 00 – 545 35</a:t>
            </a:r>
            <a:r>
              <a:rPr lang="sv-SE" sz="12000" i="1" dirty="0">
                <a:solidFill>
                  <a:srgbClr val="FF0000"/>
                </a:solidFill>
              </a:rPr>
              <a:t>)</a:t>
            </a:r>
            <a:r>
              <a:rPr lang="sv-SE" sz="12000" dirty="0"/>
              <a:t>                                                                        Örebro – ÖRE</a:t>
            </a:r>
          </a:p>
          <a:p>
            <a:pPr>
              <a:lnSpc>
                <a:spcPct val="120000"/>
              </a:lnSpc>
            </a:pPr>
            <a:r>
              <a:rPr lang="sv-SE" sz="12000" dirty="0"/>
              <a:t>620 – 624</a:t>
            </a:r>
            <a:r>
              <a:rPr lang="sv-SE" sz="12000" dirty="0">
                <a:solidFill>
                  <a:srgbClr val="FF0000"/>
                </a:solidFill>
              </a:rPr>
              <a:t> </a:t>
            </a:r>
            <a:r>
              <a:rPr lang="sv-SE" sz="12000" dirty="0"/>
              <a:t>						</a:t>
            </a:r>
            <a:r>
              <a:rPr lang="en-GB" sz="12000" dirty="0"/>
              <a:t>Gotland – GOT</a:t>
            </a:r>
          </a:p>
          <a:p>
            <a:pPr>
              <a:lnSpc>
                <a:spcPct val="120000"/>
              </a:lnSpc>
            </a:pPr>
            <a:r>
              <a:rPr lang="en-GB" sz="12000" dirty="0"/>
              <a:t>630 – 649						</a:t>
            </a:r>
            <a:r>
              <a:rPr lang="sv-SE" sz="12000" dirty="0"/>
              <a:t>Mälardalen – MLD </a:t>
            </a:r>
          </a:p>
          <a:p>
            <a:pPr>
              <a:lnSpc>
                <a:spcPct val="120000"/>
              </a:lnSpc>
            </a:pPr>
            <a:r>
              <a:rPr lang="sv-SE" sz="12000" dirty="0"/>
              <a:t>700 – 711, 713, 715 – 739                               		Örebro – ÖRE</a:t>
            </a:r>
          </a:p>
          <a:p>
            <a:pPr>
              <a:lnSpc>
                <a:spcPct val="120000"/>
              </a:lnSpc>
            </a:pPr>
            <a:r>
              <a:rPr lang="sv-SE" sz="12000" dirty="0"/>
              <a:t>740 – 741, 743 – 746, 749 – 769 			Mälardalen – MLD</a:t>
            </a:r>
          </a:p>
          <a:p>
            <a:pPr>
              <a:lnSpc>
                <a:spcPct val="120000"/>
              </a:lnSpc>
            </a:pPr>
            <a:r>
              <a:rPr lang="sv-SE" sz="12000" dirty="0"/>
              <a:t>821, 822 – 823, 828</a:t>
            </a:r>
            <a:r>
              <a:rPr lang="sv-SE" sz="12000" dirty="0">
                <a:solidFill>
                  <a:srgbClr val="FF0000"/>
                </a:solidFill>
              </a:rPr>
              <a:t> </a:t>
            </a:r>
            <a:r>
              <a:rPr lang="sv-SE" sz="10400" i="1" dirty="0">
                <a:solidFill>
                  <a:srgbClr val="FF0000"/>
                </a:solidFill>
              </a:rPr>
              <a:t>(821 00 – 821 51), (828 31 – 828 33)</a:t>
            </a:r>
            <a:r>
              <a:rPr lang="sv-SE" sz="12000" i="1" dirty="0">
                <a:solidFill>
                  <a:srgbClr val="FF0000"/>
                </a:solidFill>
              </a:rPr>
              <a:t>  </a:t>
            </a:r>
            <a:r>
              <a:rPr lang="sv-SE" sz="12000" dirty="0"/>
              <a:t>                  Mälardalen – MLD </a:t>
            </a:r>
            <a:r>
              <a:rPr lang="sv-SE" sz="8600" dirty="0"/>
              <a:t>			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2301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C2D63531-7A32-4711-A419-56275C51429B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3288" y="3493909"/>
            <a:ext cx="8434888" cy="4020135"/>
          </a:xfr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6C03ECD0-B856-42F8-8150-1840CCA25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Maxgränser 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4051F61-8A17-458D-9F36-74A6CA35FB3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1832267" y="3168651"/>
            <a:ext cx="9330186" cy="9782175"/>
          </a:xfrm>
        </p:spPr>
        <p:txBody>
          <a:bodyPr/>
          <a:lstStyle/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r>
              <a:rPr lang="sv-SE" sz="2800" dirty="0"/>
              <a:t>CityMail Sweden AB åtar sig endast att distribuera korrekt adresserade försändelser som är inom angivna måttgränser.</a:t>
            </a:r>
          </a:p>
          <a:p>
            <a:pPr marL="457200" indent="-457200" fontAlgn="base">
              <a:lnSpc>
                <a:spcPct val="80000"/>
              </a:lnSpc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400" dirty="0"/>
              <a:t>Standardmått: 30 x 250 x 450 mm. </a:t>
            </a:r>
          </a:p>
          <a:p>
            <a:pPr marL="457200" indent="-457200" fontAlgn="base">
              <a:lnSpc>
                <a:spcPct val="80000"/>
              </a:lnSpc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400" dirty="0" err="1"/>
              <a:t>Maxmått</a:t>
            </a:r>
            <a:r>
              <a:rPr lang="sv-SE" sz="2400" dirty="0"/>
              <a:t>: 80 x 250 x 450 mm.</a:t>
            </a:r>
          </a:p>
          <a:p>
            <a:pPr fontAlgn="base">
              <a:lnSpc>
                <a:spcPct val="80000"/>
              </a:lnSpc>
              <a:spcAft>
                <a:spcPts val="600"/>
              </a:spcAft>
              <a:buClr>
                <a:schemeClr val="accent3"/>
              </a:buClr>
              <a:buSzPct val="80000"/>
              <a:tabLst>
                <a:tab pos="2868613" algn="l"/>
              </a:tabLst>
              <a:defRPr/>
            </a:pPr>
            <a:endParaRPr lang="sv-SE" sz="2400" dirty="0"/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r>
              <a:rPr lang="sv-SE" sz="2800" dirty="0"/>
              <a:t>För försändelser där tjockleken överstiger 30 mm tillkommer en tilläggsavgift.</a:t>
            </a:r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endParaRPr lang="sv-SE" sz="2800" dirty="0"/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endParaRPr lang="sv-SE" sz="2800" dirty="0"/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r>
              <a:rPr lang="sv-SE" sz="2800" dirty="0"/>
              <a:t>Med korrekt adresserade försändelser avses korrekt namn, gatuadress, postnummer samt postort.</a:t>
            </a:r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endParaRPr lang="sv-SE" sz="2800" dirty="0"/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endParaRPr lang="sv-SE" sz="2800" dirty="0"/>
          </a:p>
          <a:p>
            <a:endParaRPr lang="sv-SE" dirty="0"/>
          </a:p>
        </p:txBody>
      </p:sp>
      <p:pic>
        <p:nvPicPr>
          <p:cNvPr id="6" name="Bildobjekt 5" descr="BCM etikett_klimatneutral_99x50.jpg">
            <a:extLst>
              <a:ext uri="{FF2B5EF4-FFF2-40B4-BE49-F238E27FC236}">
                <a16:creationId xmlns:a16="http://schemas.microsoft.com/office/drawing/2014/main" id="{D6C0D307-0E14-4112-A64F-AE6FF3EE49C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5052" y="7351444"/>
            <a:ext cx="4779033" cy="3071003"/>
          </a:xfrm>
          <a:prstGeom prst="rect">
            <a:avLst/>
          </a:prstGeom>
          <a:ln>
            <a:solidFill>
              <a:schemeClr val="accent5"/>
            </a:solidFill>
          </a:ln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12535933-8AF4-4654-871A-0A3867CF0832}"/>
              </a:ext>
            </a:extLst>
          </p:cNvPr>
          <p:cNvSpPr/>
          <p:nvPr/>
        </p:nvSpPr>
        <p:spPr>
          <a:xfrm>
            <a:off x="7911470" y="7426956"/>
            <a:ext cx="1141380" cy="14599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Uppåtböjd 7">
            <a:extLst>
              <a:ext uri="{FF2B5EF4-FFF2-40B4-BE49-F238E27FC236}">
                <a16:creationId xmlns:a16="http://schemas.microsoft.com/office/drawing/2014/main" id="{2B7D779F-DB81-4FFC-851C-FD91E707C02D}"/>
              </a:ext>
            </a:extLst>
          </p:cNvPr>
          <p:cNvSpPr/>
          <p:nvPr/>
        </p:nvSpPr>
        <p:spPr bwMode="auto">
          <a:xfrm rot="5400000" flipH="1">
            <a:off x="7038302" y="5686742"/>
            <a:ext cx="4482802" cy="1917604"/>
          </a:xfrm>
          <a:prstGeom prst="curvedUpArrow">
            <a:avLst>
              <a:gd name="adj1" fmla="val 25000"/>
              <a:gd name="adj2" fmla="val 50000"/>
              <a:gd name="adj3" fmla="val 24034"/>
            </a:avLst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21299997" rev="10799999"/>
            </a:camera>
            <a:lightRig rig="threePt" dir="t"/>
          </a:scene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sv-SE" sz="1400" kern="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592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03ECD0-B856-42F8-8150-1840CCA25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Porto och avsändare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4051F61-8A17-458D-9F36-74A6CA35FB3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980463" y="3168651"/>
            <a:ext cx="11181990" cy="9782175"/>
          </a:xfrm>
        </p:spPr>
        <p:txBody>
          <a:bodyPr/>
          <a:lstStyle/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r>
              <a:rPr lang="sv-SE" sz="2800" dirty="0"/>
              <a:t>Försändelserna skall vara märkta med något av följande alternativ: Sverige Port Payé, Sverige Porto Betalt, Kundtidning, Medlemstidning, Marknadstidning, Posttidning eller av CityMail godkänd annan märkning.</a:t>
            </a:r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endParaRPr lang="sv-SE" sz="2800" kern="0" dirty="0">
              <a:solidFill>
                <a:srgbClr val="717074"/>
              </a:solidFill>
            </a:endParaRPr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r>
              <a:rPr lang="sv-SE" sz="2800" dirty="0"/>
              <a:t>CityMail åtar sig endast att distribuera försändelser på vilka tydlig avsändare kan avläsas (avsändarnamn och adress). Svensk returadress ska anges. </a:t>
            </a:r>
          </a:p>
          <a:p>
            <a:endParaRPr lang="sv-SE" dirty="0"/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01B2AA4F-74A0-495F-A4A9-D7F111C7492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8097" y="2985770"/>
            <a:ext cx="9657907" cy="9782175"/>
          </a:xfrm>
        </p:spPr>
        <p:txBody>
          <a:bodyPr/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en-GB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741C9A0D-1150-47A3-A5E8-90C9E05F75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6310" y="3450567"/>
            <a:ext cx="4527160" cy="1012378"/>
          </a:xfrm>
          <a:prstGeom prst="rect">
            <a:avLst/>
          </a:prstGeom>
        </p:spPr>
      </p:pic>
      <p:pic>
        <p:nvPicPr>
          <p:cNvPr id="13" name="Bildobjekt 12" descr="C:\Users\marield\Desktop\Porto.PNG">
            <a:extLst>
              <a:ext uri="{FF2B5EF4-FFF2-40B4-BE49-F238E27FC236}">
                <a16:creationId xmlns:a16="http://schemas.microsoft.com/office/drawing/2014/main" id="{B104B9B3-D812-4F54-927D-B73E785409F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860" y="5515111"/>
            <a:ext cx="3906060" cy="31917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1650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A57070-2760-4813-8748-973D26846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Packning i back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38EECE2-D8B4-4B4D-9894-D136EFBE27C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6401" y="3168985"/>
            <a:ext cx="19694525" cy="9431337"/>
          </a:xfrm>
        </p:spPr>
        <p:txBody>
          <a:bodyPr>
            <a:normAutofit/>
          </a:bodyPr>
          <a:lstStyle/>
          <a:p>
            <a:r>
              <a:rPr lang="sv-SE" sz="2800" dirty="0"/>
              <a:t>Samtliga försändelser i backen skall ligga eller stå, beroende på format, med </a:t>
            </a:r>
            <a:r>
              <a:rPr lang="sv-SE" sz="2800" dirty="0" err="1"/>
              <a:t>adressidan</a:t>
            </a:r>
            <a:r>
              <a:rPr lang="sv-SE" sz="2800" dirty="0"/>
              <a:t> åt samma håll.</a:t>
            </a:r>
          </a:p>
          <a:p>
            <a:r>
              <a:rPr lang="sv-SE" sz="2800" dirty="0"/>
              <a:t>Följesedeln ska följa med godset. Den ska minst vara ifylld med avsändare, fakturamottagare och datum.</a:t>
            </a:r>
          </a:p>
          <a:p>
            <a:r>
              <a:rPr lang="sv-SE" sz="2800" dirty="0"/>
              <a:t>Rekommenderad </a:t>
            </a:r>
            <a:r>
              <a:rPr lang="sv-SE" sz="2800" dirty="0" err="1"/>
              <a:t>maxvikt</a:t>
            </a:r>
            <a:r>
              <a:rPr lang="sv-SE" sz="2800" dirty="0"/>
              <a:t> per back är 12kg.</a:t>
            </a:r>
            <a:endParaRPr lang="en-GB" sz="2800"/>
          </a:p>
          <a:p>
            <a:endParaRPr lang="en-GB" sz="2800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D4BA92EF-8B2D-4FEE-A826-BDA92F16B045}"/>
              </a:ext>
            </a:extLst>
          </p:cNvPr>
          <p:cNvSpPr/>
          <p:nvPr/>
        </p:nvSpPr>
        <p:spPr>
          <a:xfrm>
            <a:off x="12188825" y="12600323"/>
            <a:ext cx="6556076" cy="75811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Allt gods måste säkras innan transport!</a:t>
            </a:r>
            <a:endParaRPr lang="en-GB" sz="28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A6E70D7B-6CA4-4075-A586-CFC80573363C}"/>
              </a:ext>
            </a:extLst>
          </p:cNvPr>
          <p:cNvSpPr/>
          <p:nvPr/>
        </p:nvSpPr>
        <p:spPr>
          <a:xfrm>
            <a:off x="3733800" y="7874400"/>
            <a:ext cx="742950" cy="1059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E5AC5ECB-03C2-411F-9459-518AD3EC45CE}"/>
              </a:ext>
            </a:extLst>
          </p:cNvPr>
          <p:cNvSpPr/>
          <p:nvPr/>
        </p:nvSpPr>
        <p:spPr>
          <a:xfrm>
            <a:off x="10667821" y="7775899"/>
            <a:ext cx="819150" cy="1134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68968150-59A1-4A12-8DFD-3B560722C08E}"/>
              </a:ext>
            </a:extLst>
          </p:cNvPr>
          <p:cNvSpPr/>
          <p:nvPr/>
        </p:nvSpPr>
        <p:spPr>
          <a:xfrm rot="19915492">
            <a:off x="13953626" y="7297734"/>
            <a:ext cx="1449274" cy="10009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FB30AC03-632C-4847-8E0C-6E009D25568C}"/>
              </a:ext>
            </a:extLst>
          </p:cNvPr>
          <p:cNvSpPr/>
          <p:nvPr/>
        </p:nvSpPr>
        <p:spPr>
          <a:xfrm rot="19946603">
            <a:off x="6943973" y="7476450"/>
            <a:ext cx="1352182" cy="7616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12C0D7F0-9C90-49E7-96FA-F7EB064B57F5}"/>
              </a:ext>
            </a:extLst>
          </p:cNvPr>
          <p:cNvSpPr/>
          <p:nvPr/>
        </p:nvSpPr>
        <p:spPr>
          <a:xfrm rot="21448490">
            <a:off x="13206075" y="7898349"/>
            <a:ext cx="285699" cy="3935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984D6F2D-409C-4BD4-A023-9779E71E0B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3035" y="5869109"/>
            <a:ext cx="7429500" cy="4857750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209C5395-FD99-4D1D-968A-E79125707C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300" y="5708315"/>
            <a:ext cx="7334250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779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0B7F97-07D5-4900-ACC2-AE88363B0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Inhämtning och transportbokning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D6B13F-A944-47C5-ABCF-7F8178B04D1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Inom</a:t>
            </a:r>
            <a:r>
              <a:rPr lang="en-US" sz="2800" dirty="0"/>
              <a:t> Sverige </a:t>
            </a:r>
            <a:r>
              <a:rPr lang="en-US" sz="2800" dirty="0" err="1"/>
              <a:t>tillhandahåller</a:t>
            </a:r>
            <a:r>
              <a:rPr lang="en-US" sz="2800" dirty="0"/>
              <a:t> CityMail </a:t>
            </a:r>
            <a:r>
              <a:rPr lang="en-US" sz="2800" dirty="0" err="1"/>
              <a:t>hämtningar</a:t>
            </a:r>
            <a:r>
              <a:rPr lang="en-US" sz="2800" dirty="0"/>
              <a:t> av </a:t>
            </a:r>
            <a:r>
              <a:rPr lang="en-US" sz="2800" dirty="0" err="1"/>
              <a:t>utskick</a:t>
            </a:r>
            <a:r>
              <a:rPr lang="en-US" sz="2800" dirty="0"/>
              <a:t> </a:t>
            </a:r>
            <a:r>
              <a:rPr lang="en-US" sz="2800" dirty="0" err="1"/>
              <a:t>från</a:t>
            </a:r>
            <a:r>
              <a:rPr lang="en-US" sz="2800" dirty="0"/>
              <a:t> </a:t>
            </a:r>
            <a:r>
              <a:rPr lang="en-US" sz="2800" dirty="0" err="1"/>
              <a:t>postproducenten</a:t>
            </a:r>
            <a:r>
              <a:rPr lang="en-US" sz="2800" dirty="0"/>
              <a:t> till </a:t>
            </a:r>
            <a:r>
              <a:rPr lang="en-US" sz="2800" dirty="0" err="1"/>
              <a:t>närmsta</a:t>
            </a:r>
            <a:r>
              <a:rPr lang="en-US" sz="2800" dirty="0"/>
              <a:t> CityMail </a:t>
            </a:r>
            <a:r>
              <a:rPr lang="en-US" sz="2800" dirty="0" err="1"/>
              <a:t>inlämningscentral</a:t>
            </a:r>
            <a:r>
              <a:rPr lang="en-US" sz="2800" dirty="0"/>
              <a:t>.</a:t>
            </a:r>
            <a:endParaRPr lang="en-US" sz="2800" b="1" dirty="0">
              <a:solidFill>
                <a:schemeClr val="accent3"/>
              </a:solidFill>
            </a:endParaRPr>
          </a:p>
          <a:p>
            <a:endParaRPr lang="en-US" sz="2800" dirty="0"/>
          </a:p>
          <a:p>
            <a:r>
              <a:rPr lang="en-US" sz="2800" dirty="0" err="1"/>
              <a:t>För</a:t>
            </a:r>
            <a:r>
              <a:rPr lang="en-US" sz="2800" dirty="0"/>
              <a:t> </a:t>
            </a:r>
            <a:r>
              <a:rPr lang="en-US" sz="2800" dirty="0" err="1"/>
              <a:t>transportbokning</a:t>
            </a:r>
            <a:r>
              <a:rPr lang="en-US" sz="2800" dirty="0"/>
              <a:t> </a:t>
            </a:r>
            <a:r>
              <a:rPr lang="en-US" sz="2800" dirty="0" err="1"/>
              <a:t>samt</a:t>
            </a:r>
            <a:r>
              <a:rPr lang="en-US" sz="2800" dirty="0"/>
              <a:t> </a:t>
            </a:r>
            <a:r>
              <a:rPr lang="en-US" sz="2800" dirty="0" err="1"/>
              <a:t>utkörning</a:t>
            </a:r>
            <a:r>
              <a:rPr lang="en-US" sz="2800" dirty="0"/>
              <a:t> av </a:t>
            </a:r>
            <a:r>
              <a:rPr lang="en-US" sz="2800" dirty="0" err="1"/>
              <a:t>tomgods</a:t>
            </a:r>
            <a:r>
              <a:rPr lang="en-US" sz="2800" dirty="0"/>
              <a:t>, </a:t>
            </a:r>
            <a:r>
              <a:rPr lang="en-US" sz="2800" dirty="0" err="1"/>
              <a:t>vänligen</a:t>
            </a:r>
            <a:r>
              <a:rPr lang="en-US" sz="2800" dirty="0"/>
              <a:t> </a:t>
            </a:r>
            <a:r>
              <a:rPr lang="en-US" sz="2800" dirty="0" err="1"/>
              <a:t>kontakta</a:t>
            </a:r>
            <a:r>
              <a:rPr lang="en-US" sz="2800" dirty="0"/>
              <a:t> din </a:t>
            </a:r>
            <a:r>
              <a:rPr lang="en-US" sz="2800" dirty="0" err="1"/>
              <a:t>lokala</a:t>
            </a:r>
            <a:r>
              <a:rPr lang="en-US" sz="2800" dirty="0"/>
              <a:t> </a:t>
            </a:r>
            <a:r>
              <a:rPr lang="en-US" sz="2800" dirty="0" err="1"/>
              <a:t>inlämningscentral</a:t>
            </a:r>
            <a:r>
              <a:rPr lang="en-US" sz="2800" dirty="0"/>
              <a:t>.</a:t>
            </a:r>
          </a:p>
          <a:p>
            <a:endParaRPr lang="en-GB" sz="2800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3C664EC7-5D1A-4245-B586-D8F5E91D9A60}"/>
              </a:ext>
            </a:extLst>
          </p:cNvPr>
          <p:cNvSpPr/>
          <p:nvPr/>
        </p:nvSpPr>
        <p:spPr>
          <a:xfrm>
            <a:off x="1797269" y="10089815"/>
            <a:ext cx="4367049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Malmö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CityMail, Malmö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Tegelvägen 4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232 54 Åkarp</a:t>
            </a:r>
          </a:p>
          <a:p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leverans.mlm@citymail.se</a:t>
            </a:r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Tel: 040-680 85 64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Fax: 040-680 85 51</a:t>
            </a:r>
          </a:p>
          <a:p>
            <a:pPr algn="ctr"/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0C6E0862-270C-40E1-9C7A-914FFAD207DF}"/>
              </a:ext>
            </a:extLst>
          </p:cNvPr>
          <p:cNvSpPr/>
          <p:nvPr/>
        </p:nvSpPr>
        <p:spPr>
          <a:xfrm>
            <a:off x="7839622" y="10089815"/>
            <a:ext cx="4367049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Stockholm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CityMail, Stockholm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Kumla gårdsväg 21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145 63 </a:t>
            </a:r>
            <a:r>
              <a:rPr lang="sv-SE" sz="24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Norsborg</a:t>
            </a:r>
            <a:endParaRPr lang="sv-SE" sz="2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leverans.sto@citymail.se</a:t>
            </a:r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Tel: 08-599 099 60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Fax: 08-599 099 69</a:t>
            </a:r>
          </a:p>
          <a:p>
            <a:pPr algn="ctr"/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E9E412EF-F28B-406A-9FE5-A2482E728683}"/>
              </a:ext>
            </a:extLst>
          </p:cNvPr>
          <p:cNvSpPr/>
          <p:nvPr/>
        </p:nvSpPr>
        <p:spPr>
          <a:xfrm>
            <a:off x="13881975" y="10089815"/>
            <a:ext cx="4367049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Göteborg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CityMail, Göteborg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Ågatan 38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431 37 Mölndal</a:t>
            </a:r>
          </a:p>
          <a:p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leverans.gbg@citymail.se</a:t>
            </a:r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Tel: 070-752 41 19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Fax: 031-706 38 02</a:t>
            </a:r>
          </a:p>
          <a:p>
            <a:pPr algn="ctr"/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23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81F8E5-5B48-4DBA-8EEB-3CB8A86E0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Kontaktpersoner på CityMail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CA255B-8248-4DBA-8B3D-4F60804749A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Vid </a:t>
            </a:r>
            <a:r>
              <a:rPr lang="en-US" sz="3200" b="1" dirty="0" err="1"/>
              <a:t>frågor</a:t>
            </a:r>
            <a:r>
              <a:rPr lang="en-US" sz="3200" b="1" dirty="0"/>
              <a:t> om </a:t>
            </a:r>
            <a:r>
              <a:rPr lang="en-US" sz="3200" b="1" dirty="0" err="1"/>
              <a:t>packning</a:t>
            </a:r>
            <a:r>
              <a:rPr lang="en-US" sz="3200" b="1" dirty="0"/>
              <a:t> </a:t>
            </a:r>
            <a:r>
              <a:rPr lang="en-US" sz="3200" b="1" dirty="0" err="1"/>
              <a:t>kontakta</a:t>
            </a:r>
            <a:r>
              <a:rPr lang="en-US" sz="3200" b="1" dirty="0"/>
              <a:t>:</a:t>
            </a:r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endParaRPr lang="sv-SE" sz="2800" dirty="0"/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endParaRPr lang="sv-SE" sz="2800" dirty="0"/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b="1" dirty="0"/>
              <a:t>Stockholm/Göteborg/Malmö</a:t>
            </a:r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endParaRPr lang="sv-SE" sz="2800" b="1" dirty="0"/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dirty="0"/>
              <a:t>Tel: 070-160 23 19      	 		 Tel: 073-054 35 81</a:t>
            </a:r>
            <a:br>
              <a:rPr lang="sv-SE" sz="2800" dirty="0"/>
            </a:br>
            <a:r>
              <a:rPr lang="sv-SE" sz="2800" dirty="0"/>
              <a:t>	 produktionsspecialist.sthlm@citymail.se</a:t>
            </a:r>
          </a:p>
          <a:p>
            <a:endParaRPr lang="en-GB" sz="3200" b="1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8DBA32B-3476-F4DD-05AF-3ECECB8A6B1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2670955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Theme">
  <a:themeElements>
    <a:clrScheme name="CITYMAIL COLORS">
      <a:dk1>
        <a:srgbClr val="FAFCFF"/>
      </a:dk1>
      <a:lt1>
        <a:srgbClr val="FFFFFF"/>
      </a:lt1>
      <a:dk2>
        <a:srgbClr val="FAFCFF"/>
      </a:dk2>
      <a:lt2>
        <a:srgbClr val="535659"/>
      </a:lt2>
      <a:accent1>
        <a:srgbClr val="FC4C02"/>
      </a:accent1>
      <a:accent2>
        <a:srgbClr val="FFCC00"/>
      </a:accent2>
      <a:accent3>
        <a:srgbClr val="00B140"/>
      </a:accent3>
      <a:accent4>
        <a:srgbClr val="FF9F00"/>
      </a:accent4>
      <a:accent5>
        <a:srgbClr val="000000"/>
      </a:accent5>
      <a:accent6>
        <a:srgbClr val="535658"/>
      </a:accent6>
      <a:hlink>
        <a:srgbClr val="32D269"/>
      </a:hlink>
      <a:folHlink>
        <a:srgbClr val="1A916E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ityMail_PPTmall  -  Skrivskyddad" id="{58A89C52-C0F7-4DDC-8144-A925E1376019}" vid="{24CEFCD8-C2A8-4E15-B848-CB50CED0F37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296E3AF4FE48341BAD642229C51E10B" ma:contentTypeVersion="10" ma:contentTypeDescription="Skapa ett nytt dokument." ma:contentTypeScope="" ma:versionID="4dc13925f288d38e590bc1914cc0e35a">
  <xsd:schema xmlns:xsd="http://www.w3.org/2001/XMLSchema" xmlns:xs="http://www.w3.org/2001/XMLSchema" xmlns:p="http://schemas.microsoft.com/office/2006/metadata/properties" xmlns:ns1="http://schemas.microsoft.com/sharepoint/v3" xmlns:ns2="c88329d1-6e56-4181-9073-53b9fea2e57d" xmlns:ns3="b6d2bb81-5113-49c5-bcd9-8cd13ed9ce58" xmlns:ns4="165f87f6-84e7-420c-84bd-23f090b9850c" targetNamespace="http://schemas.microsoft.com/office/2006/metadata/properties" ma:root="true" ma:fieldsID="235ab7b49c063e2fcd4fc5b2ba6c86f1" ns1:_="" ns2:_="" ns3:_="" ns4:_="">
    <xsd:import namespace="http://schemas.microsoft.com/sharepoint/v3"/>
    <xsd:import namespace="c88329d1-6e56-4181-9073-53b9fea2e57d"/>
    <xsd:import namespace="b6d2bb81-5113-49c5-bcd9-8cd13ed9ce58"/>
    <xsd:import namespace="165f87f6-84e7-420c-84bd-23f090b9850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malagt startdatum" ma:description="Schemalagt startdatum är en webbplatskolumn som skapas via publiceringsfunktionen. Den används för att ange datum och tid för när sidan ska visas för besökare på webbplatsen för första gången." ma:hidden="true" ma:internalName="PublishingStartDate">
      <xsd:simpleType>
        <xsd:restriction base="dms:Unknown"/>
      </xsd:simpleType>
    </xsd:element>
    <xsd:element name="PublishingExpirationDate" ma:index="9" nillable="true" ma:displayName="Schemalagt slutdatum" ma:description="Schemalagt slutdatum är en webbplatskolumn som skapas via publiceringsfunktionen. Den används för att ange datum och tid för när sidan inte längre ska visas för besökare på webbplatsen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8329d1-6e56-4181-9073-53b9fea2e57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1" nillable="true" ma:displayName="Delar tips,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2bb81-5113-49c5-bcd9-8cd13ed9ce58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Senast delad per användare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4" nillable="true" ma:displayName="Senast delad per tid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5f87f6-84e7-420c-84bd-23f090b985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BE775A2-1759-483E-A2B4-7EDCEE2AB38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6716894-4B1B-4A5D-A024-1248BBBA2D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88329d1-6e56-4181-9073-53b9fea2e57d"/>
    <ds:schemaRef ds:uri="b6d2bb81-5113-49c5-bcd9-8cd13ed9ce58"/>
    <ds:schemaRef ds:uri="165f87f6-84e7-420c-84bd-23f090b985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282DE3E-1214-4F25-80BB-4893DFA3E38F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microsoft.com/sharepoint/v3"/>
    <ds:schemaRef ds:uri="http://purl.org/dc/elements/1.1/"/>
    <ds:schemaRef ds:uri="http://www.w3.org/XML/1998/namespace"/>
    <ds:schemaRef ds:uri="http://purl.org/dc/dcmitype/"/>
    <ds:schemaRef ds:uri="http://schemas.microsoft.com/office/2006/metadata/properties"/>
    <ds:schemaRef ds:uri="165f87f6-84e7-420c-84bd-23f090b9850c"/>
    <ds:schemaRef ds:uri="b6d2bb81-5113-49c5-bcd9-8cd13ed9ce58"/>
    <ds:schemaRef ds:uri="c88329d1-6e56-4181-9073-53b9fea2e57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CityMail_PPTmall</Template>
  <TotalTime>514</TotalTime>
  <Words>569</Words>
  <Application>Microsoft Office PowerPoint</Application>
  <PresentationFormat>Anpassad</PresentationFormat>
  <Paragraphs>68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Lato Light</vt:lpstr>
      <vt:lpstr>Wingdings</vt:lpstr>
      <vt:lpstr>1_Default Theme</vt:lpstr>
      <vt:lpstr>PowerPoint-presentation</vt:lpstr>
      <vt:lpstr>Hela Sverige</vt:lpstr>
      <vt:lpstr>Maxgränser format</vt:lpstr>
      <vt:lpstr>Porto och avsändare</vt:lpstr>
      <vt:lpstr>Packning i back</vt:lpstr>
      <vt:lpstr>Inhämtning och transportbokning</vt:lpstr>
      <vt:lpstr>Kontaktpersoner på CityMail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subject/>
  <dc:creator>Marie-Louise Lemland</dc:creator>
  <cp:keywords/>
  <dc:description/>
  <cp:lastModifiedBy>Ann-Louise Johansson</cp:lastModifiedBy>
  <cp:revision>48</cp:revision>
  <dcterms:created xsi:type="dcterms:W3CDTF">2018-06-20T07:42:55Z</dcterms:created>
  <dcterms:modified xsi:type="dcterms:W3CDTF">2023-06-02T10:07:26Z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0x0101000296E3AF4FE48341BAD642229C51E10B</vt:lpwstr>
  </property>
</Properties>
</file>