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0" r:id="rId4"/>
  </p:sldMasterIdLst>
  <p:notesMasterIdLst>
    <p:notesMasterId r:id="rId15"/>
  </p:notesMasterIdLst>
  <p:sldIdLst>
    <p:sldId id="881" r:id="rId5"/>
    <p:sldId id="884" r:id="rId6"/>
    <p:sldId id="886" r:id="rId7"/>
    <p:sldId id="887" r:id="rId8"/>
    <p:sldId id="903" r:id="rId9"/>
    <p:sldId id="904" r:id="rId10"/>
    <p:sldId id="899" r:id="rId11"/>
    <p:sldId id="900" r:id="rId12"/>
    <p:sldId id="901" r:id="rId13"/>
    <p:sldId id="902" r:id="rId14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49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  <p15:guide id="3" pos="7678" userDrawn="1">
          <p15:clr>
            <a:srgbClr val="A4A3A4"/>
          </p15:clr>
        </p15:guide>
        <p15:guide id="4" pos="897" userDrawn="1">
          <p15:clr>
            <a:srgbClr val="A4A3A4"/>
          </p15:clr>
        </p15:guide>
        <p15:guide id="5" pos="14446" userDrawn="1">
          <p15:clr>
            <a:srgbClr val="A4A3A4"/>
          </p15:clr>
        </p15:guide>
        <p15:guide id="6" orient="horz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EEEEEE"/>
    <a:srgbClr val="EDAF3F"/>
    <a:srgbClr val="AE2A25"/>
    <a:srgbClr val="7DB225"/>
    <a:srgbClr val="000000"/>
    <a:srgbClr val="0A46A4"/>
    <a:srgbClr val="1A9497"/>
    <a:srgbClr val="27C360"/>
    <a:srgbClr val="3845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6303" autoAdjust="0"/>
  </p:normalViewPr>
  <p:slideViewPr>
    <p:cSldViewPr snapToGrid="0" snapToObjects="1">
      <p:cViewPr varScale="1">
        <p:scale>
          <a:sx n="43" d="100"/>
          <a:sy n="43" d="100"/>
        </p:scale>
        <p:origin x="360" y="77"/>
      </p:cViewPr>
      <p:guideLst>
        <p:guide orient="horz" pos="8249"/>
        <p:guide orient="horz" pos="360"/>
        <p:guide pos="7678"/>
        <p:guide pos="897"/>
        <p:guide pos="14446"/>
        <p:guide orient="horz"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4" d="100"/>
        <a:sy n="24" d="100"/>
      </p:scale>
      <p:origin x="0" y="2544"/>
    </p:cViewPr>
  </p:sorterViewPr>
  <p:notesViewPr>
    <p:cSldViewPr snapToGrid="0" snapToObjects="1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2163" y="891338"/>
            <a:ext cx="5626638" cy="3164984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42163" y="4292032"/>
            <a:ext cx="5626638" cy="39606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1AAA6280-04A0-4336-AC5B-3C0B6DBA906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9DDF8-4136-4D2F-9820-62367A585985}" type="datetimeFigureOut">
              <a:rPr lang="sv-SE" smtClean="0"/>
              <a:t>2023-06-02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72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 noChangeAspect="1"/>
          </p:cNvSpPr>
          <p:nvPr>
            <p:ph type="pic" sz="quarter" idx="10"/>
          </p:nvPr>
        </p:nvSpPr>
        <p:spPr>
          <a:xfrm>
            <a:off x="0" y="3419726"/>
            <a:ext cx="24377650" cy="6316547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2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1854868" y="3764006"/>
            <a:ext cx="9121013" cy="5465258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42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3741604" y="3617049"/>
            <a:ext cx="7138858" cy="4518612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452341" y="3673514"/>
            <a:ext cx="7138858" cy="4392874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79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7144062" y="5628837"/>
            <a:ext cx="3229439" cy="418730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48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0069304" y="3915515"/>
            <a:ext cx="4338322" cy="7660560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34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-18289" y="3209115"/>
            <a:ext cx="24395939" cy="745888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32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66684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396240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2760861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808487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66684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96240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2760861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3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808487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4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66684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5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7396240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6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2760861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7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08487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2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10131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15969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1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9218067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227644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533482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4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18393198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1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310131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2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15969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9218067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4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227644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5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533482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6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393198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3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310131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4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615969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5" name="Picture Placeholder 2"/>
          <p:cNvSpPr>
            <a:spLocks noGrp="1"/>
          </p:cNvSpPr>
          <p:nvPr>
            <p:ph type="pic" sz="quarter" idx="27"/>
          </p:nvPr>
        </p:nvSpPr>
        <p:spPr>
          <a:xfrm>
            <a:off x="9218067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6" name="Picture Placeholder 2"/>
          <p:cNvSpPr>
            <a:spLocks noGrp="1"/>
          </p:cNvSpPr>
          <p:nvPr>
            <p:ph type="pic" sz="quarter" idx="28"/>
          </p:nvPr>
        </p:nvSpPr>
        <p:spPr>
          <a:xfrm>
            <a:off x="1227644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7" name="Picture Placeholder 2"/>
          <p:cNvSpPr>
            <a:spLocks noGrp="1"/>
          </p:cNvSpPr>
          <p:nvPr>
            <p:ph type="pic" sz="quarter" idx="29"/>
          </p:nvPr>
        </p:nvSpPr>
        <p:spPr>
          <a:xfrm>
            <a:off x="1533482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8" name="Picture Placeholder 2"/>
          <p:cNvSpPr>
            <a:spLocks noGrp="1"/>
          </p:cNvSpPr>
          <p:nvPr>
            <p:ph type="pic" sz="quarter" idx="30"/>
          </p:nvPr>
        </p:nvSpPr>
        <p:spPr>
          <a:xfrm>
            <a:off x="18393198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18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 noChangeAspect="1"/>
          </p:cNvSpPr>
          <p:nvPr>
            <p:ph type="pic" sz="quarter" idx="13"/>
          </p:nvPr>
        </p:nvSpPr>
        <p:spPr>
          <a:xfrm>
            <a:off x="1541676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1" name="Picture Placeholder 13"/>
          <p:cNvSpPr>
            <a:spLocks noGrp="1" noChangeAspect="1"/>
          </p:cNvSpPr>
          <p:nvPr>
            <p:ph type="pic" sz="quarter" idx="14"/>
          </p:nvPr>
        </p:nvSpPr>
        <p:spPr>
          <a:xfrm>
            <a:off x="7297948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2" name="Picture Placeholder 13"/>
          <p:cNvSpPr>
            <a:spLocks noGrp="1" noChangeAspect="1"/>
          </p:cNvSpPr>
          <p:nvPr>
            <p:ph type="pic" sz="quarter" idx="15"/>
          </p:nvPr>
        </p:nvSpPr>
        <p:spPr>
          <a:xfrm>
            <a:off x="12954659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3" name="Picture Placeholder 13"/>
          <p:cNvSpPr>
            <a:spLocks noGrp="1" noChangeAspect="1"/>
          </p:cNvSpPr>
          <p:nvPr>
            <p:ph type="pic" sz="quarter" idx="16"/>
          </p:nvPr>
        </p:nvSpPr>
        <p:spPr>
          <a:xfrm>
            <a:off x="18601817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39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667863" y="3240713"/>
            <a:ext cx="10052051" cy="7647028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5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31847" y="3985545"/>
            <a:ext cx="13901543" cy="2159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v-SE" noProof="0"/>
              <a:t>Klicka här för att ändra mall för rubrikformat</a:t>
            </a:r>
            <a:endParaRPr lang="en-US" noProof="0" dirty="0"/>
          </a:p>
        </p:txBody>
      </p:sp>
      <p:sp>
        <p:nvSpPr>
          <p:cNvPr id="22612" name="Rectangle 84"/>
          <p:cNvSpPr>
            <a:spLocks noChangeArrowheads="1"/>
          </p:cNvSpPr>
          <p:nvPr/>
        </p:nvSpPr>
        <p:spPr bwMode="auto">
          <a:xfrm>
            <a:off x="23721656" y="377831"/>
            <a:ext cx="655994" cy="43180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 sz="210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9233288" y="6216521"/>
            <a:ext cx="13904330" cy="9917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sv-SE" noProof="0"/>
              <a:t>Redigera format för bakgrundstext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A2CF174-BE4D-488E-9582-DDDB6DFEF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281" y="1505027"/>
            <a:ext cx="9851379" cy="9988410"/>
          </a:xfrm>
          <a:prstGeom prst="rect">
            <a:avLst/>
          </a:prstGeom>
        </p:spPr>
      </p:pic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EE9CBE1B-73E0-460A-9E00-783AA8852FF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233288" y="8129193"/>
            <a:ext cx="11606526" cy="9917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sv-SE" noProof="0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560192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717784" y="4603263"/>
            <a:ext cx="6927408" cy="911273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47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368334" y="3668923"/>
            <a:ext cx="7607690" cy="4731613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6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C831AD-93A4-4438-8684-58FDFC56C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8168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ED0DA4-088A-4891-9DF6-129962394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0E0E234-6BE1-4D23-B515-6D6CFA596E6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3168985"/>
            <a:ext cx="19694525" cy="943133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30429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7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0F44C5-3122-480D-9C3B-AFBB03EBF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D6E70A5-2A49-4CF3-9907-2D0AA51C077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2126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innehåll 3">
            <a:extLst>
              <a:ext uri="{FF2B5EF4-FFF2-40B4-BE49-F238E27FC236}">
                <a16:creationId xmlns:a16="http://schemas.microsoft.com/office/drawing/2014/main" id="{E3197AD6-1D7B-4FFB-BA28-2DBA02F126C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713537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4263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3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C6FC-FCBE-4FA5-A234-E27F6CA441E5}" type="datetime1">
              <a:rPr lang="en-GB" noProof="0" smtClean="0"/>
              <a:t>02/06/2023</a:t>
            </a:fld>
            <a:endParaRPr lang="en-GB" noProof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FF4F9B-AAFB-443B-9E8C-0CF350B8F79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2"/>
          </p:nvPr>
        </p:nvSpPr>
        <p:spPr>
          <a:xfrm>
            <a:off x="167596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innehåll 7"/>
          <p:cNvSpPr>
            <a:spLocks noGrp="1"/>
          </p:cNvSpPr>
          <p:nvPr>
            <p:ph sz="quarter" idx="15"/>
          </p:nvPr>
        </p:nvSpPr>
        <p:spPr>
          <a:xfrm>
            <a:off x="8448906" y="3188889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4" name="Platshållare för innehåll 7"/>
          <p:cNvSpPr>
            <a:spLocks noGrp="1"/>
          </p:cNvSpPr>
          <p:nvPr>
            <p:ph sz="quarter" idx="16"/>
          </p:nvPr>
        </p:nvSpPr>
        <p:spPr>
          <a:xfrm>
            <a:off x="1522184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044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rubrik+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88A2E0-EFAA-428B-ADEF-006AE982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F40C46-D495-45DD-88FA-0D1D536649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6400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583F178F-C022-4733-9CA4-CF6B4B43D2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89319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C324559F-FB12-4A08-AD54-3FFA76305A4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676400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6">
            <a:extLst>
              <a:ext uri="{FF2B5EF4-FFF2-40B4-BE49-F238E27FC236}">
                <a16:creationId xmlns:a16="http://schemas.microsoft.com/office/drawing/2014/main" id="{71F2D73B-0ADE-45FB-B66D-1F1A80185C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972263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1058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-3177" y="0"/>
            <a:ext cx="24426547" cy="13716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7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2" y="3121644"/>
            <a:ext cx="24439601" cy="6368806"/>
          </a:xfrm>
          <a:effectLst/>
        </p:spPr>
        <p:txBody>
          <a:bodyPr>
            <a:normAutofit/>
          </a:bodyPr>
          <a:lstStyle>
            <a:lvl1pPr marL="0" indent="0">
              <a:buNone/>
              <a:defRPr sz="36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0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5" y="1072585"/>
            <a:ext cx="19695479" cy="1689385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5" y="3211034"/>
            <a:ext cx="19695478" cy="895513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26742" y="12548634"/>
            <a:ext cx="681843" cy="49240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0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id-ID" sz="239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608051" y="12441242"/>
            <a:ext cx="687533" cy="687533"/>
          </a:xfrm>
          <a:prstGeom prst="ellipse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solidFill>
                <a:schemeClr val="tx1"/>
              </a:solidFill>
              <a:latin typeface="Lato Light"/>
              <a:cs typeface="Lato Ligh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56EE40F-8164-F149-BE8C-7E5C5F3DCD06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6260" y="10621581"/>
            <a:ext cx="2956314" cy="299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20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69" r:id="rId2"/>
    <p:sldLayoutId id="2147484071" r:id="rId3"/>
    <p:sldLayoutId id="2147484066" r:id="rId4"/>
    <p:sldLayoutId id="2147484067" r:id="rId5"/>
    <p:sldLayoutId id="2147484068" r:id="rId6"/>
    <p:sldLayoutId id="2147484070" r:id="rId7"/>
    <p:sldLayoutId id="2147484052" r:id="rId8"/>
    <p:sldLayoutId id="2147484053" r:id="rId9"/>
    <p:sldLayoutId id="2147484054" r:id="rId10"/>
    <p:sldLayoutId id="2147484055" r:id="rId11"/>
    <p:sldLayoutId id="2147484056" r:id="rId12"/>
    <p:sldLayoutId id="2147484057" r:id="rId13"/>
    <p:sldLayoutId id="2147484058" r:id="rId14"/>
    <p:sldLayoutId id="2147484059" r:id="rId15"/>
    <p:sldLayoutId id="2147484060" r:id="rId16"/>
    <p:sldLayoutId id="2147484061" r:id="rId17"/>
    <p:sldLayoutId id="2147484062" r:id="rId18"/>
    <p:sldLayoutId id="2147484063" r:id="rId19"/>
    <p:sldLayoutId id="2147484064" r:id="rId20"/>
    <p:sldLayoutId id="2147484065" r:id="rId21"/>
  </p:sldLayoutIdLst>
  <p:hf hdr="0" ftr="0" dt="0"/>
  <p:txStyles>
    <p:titleStyle>
      <a:lvl1pPr algn="l" defTabSz="182846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182846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lang="en-US" sz="48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233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40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828464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6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742697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656928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028277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510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741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975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33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6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97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92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162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9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626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85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artner.citymail.se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artner.citymail.se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leverans.sto@citymail.s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9A53D4-1CE6-4E9A-97E2-FD78476ACA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72416" y="4443983"/>
            <a:ext cx="5175504" cy="1700561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0676EC-D52F-4188-BF19-38198A1501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472416" y="6216521"/>
            <a:ext cx="4389120" cy="99174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3A88D4-6969-48EF-9941-B3FA6B1DDF3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05821" y="10783303"/>
            <a:ext cx="13164675" cy="991740"/>
          </a:xfrm>
        </p:spPr>
        <p:txBody>
          <a:bodyPr/>
          <a:lstStyle/>
          <a:p>
            <a:r>
              <a:rPr lang="en-US" dirty="0" err="1">
                <a:solidFill>
                  <a:schemeClr val="accent3"/>
                </a:solidFill>
              </a:rPr>
              <a:t>CityMails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packinstruktion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för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osorterad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sändning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23439105-E0B8-453A-9DF9-639AED0B6826}"/>
              </a:ext>
            </a:extLst>
          </p:cNvPr>
          <p:cNvSpPr/>
          <p:nvPr/>
        </p:nvSpPr>
        <p:spPr>
          <a:xfrm>
            <a:off x="16578590" y="4555102"/>
            <a:ext cx="1673524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5BB8465-F110-4662-A4C7-E6D73F72379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498" y="3685480"/>
            <a:ext cx="8713437" cy="523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5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81F8E5-5B48-4DBA-8EEB-3CB8A86E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Kontaktpersoner på CityMail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CA255B-8248-4DBA-8B3D-4F60804749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Vid </a:t>
            </a:r>
            <a:r>
              <a:rPr lang="en-US" sz="3200" b="1" dirty="0" err="1"/>
              <a:t>frågor</a:t>
            </a:r>
            <a:r>
              <a:rPr lang="en-US" sz="3200" b="1" dirty="0"/>
              <a:t> om </a:t>
            </a:r>
            <a:r>
              <a:rPr lang="en-US" sz="3200" b="1" dirty="0" err="1"/>
              <a:t>packning</a:t>
            </a:r>
            <a:r>
              <a:rPr lang="en-US" sz="3200" b="1" dirty="0"/>
              <a:t> </a:t>
            </a:r>
            <a:r>
              <a:rPr lang="en-US" sz="3200" b="1" dirty="0" err="1"/>
              <a:t>och</a:t>
            </a:r>
            <a:r>
              <a:rPr lang="en-US" sz="3200" b="1" dirty="0"/>
              <a:t> </a:t>
            </a:r>
            <a:r>
              <a:rPr lang="en-US" sz="3200" b="1" dirty="0" err="1"/>
              <a:t>bokning</a:t>
            </a:r>
            <a:r>
              <a:rPr lang="en-US" sz="3200" b="1" dirty="0"/>
              <a:t> </a:t>
            </a:r>
            <a:r>
              <a:rPr lang="en-US" sz="3200" b="1" dirty="0" err="1"/>
              <a:t>kontakta</a:t>
            </a:r>
            <a:r>
              <a:rPr lang="en-US" sz="3200" b="1" dirty="0"/>
              <a:t>:</a:t>
            </a:r>
          </a:p>
          <a:p>
            <a:pPr defTabSz="914400" fontAlgn="base">
              <a:lnSpc>
                <a:spcPts val="21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3200" b="1" kern="0" dirty="0">
              <a:solidFill>
                <a:srgbClr val="717074"/>
              </a:solidFill>
              <a:latin typeface="Verdana"/>
            </a:endParaRPr>
          </a:p>
          <a:p>
            <a:pPr defTabSz="914400" fontAlgn="base">
              <a:lnSpc>
                <a:spcPts val="21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3200" b="1" kern="0" dirty="0">
              <a:solidFill>
                <a:srgbClr val="717074"/>
              </a:solidFill>
              <a:latin typeface="Verdana"/>
            </a:endParaRP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b="1" dirty="0"/>
              <a:t>Stockholm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Tel: 070-160 23 19      	 		 Tel: 073-054 35 81</a:t>
            </a:r>
            <a:br>
              <a:rPr lang="sv-SE" sz="2800" dirty="0"/>
            </a:br>
            <a:r>
              <a:rPr lang="sv-SE" sz="2800" dirty="0"/>
              <a:t>	 produktionsspecialist.sthlm@citymail.se</a:t>
            </a:r>
          </a:p>
          <a:p>
            <a:endParaRPr lang="en-GB" sz="3200" b="1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D0C54EA-28A9-4985-ADC4-D370B4FF54F5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267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C63B9B-3B53-4623-873C-92CD6972D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5" y="1072585"/>
            <a:ext cx="19695479" cy="1689385"/>
          </a:xfrm>
        </p:spPr>
        <p:txBody>
          <a:bodyPr>
            <a:normAutofit/>
          </a:bodyPr>
          <a:lstStyle/>
          <a:p>
            <a:r>
              <a:rPr lang="sv-SE" sz="5400" dirty="0"/>
              <a:t>Osorterad sändning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89420A-D85B-4D87-9477-ACD81B4D3F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3395161"/>
            <a:ext cx="12625251" cy="7196639"/>
          </a:xfrm>
        </p:spPr>
        <p:txBody>
          <a:bodyPr>
            <a:normAutofit/>
          </a:bodyPr>
          <a:lstStyle/>
          <a:p>
            <a:pPr lvl="0" defTabSz="685783">
              <a:spcBef>
                <a:spcPts val="750"/>
              </a:spcBef>
              <a:buClr>
                <a:srgbClr val="FDBB2F"/>
              </a:buClr>
              <a:buSzPct val="80000"/>
              <a:tabLst>
                <a:tab pos="2868613" algn="l"/>
              </a:tabLst>
            </a:pPr>
            <a:r>
              <a:rPr lang="sv-SE" sz="2800" dirty="0">
                <a:solidFill>
                  <a:srgbClr val="717074"/>
                </a:solidFill>
              </a:rPr>
              <a:t>Osorterad sändning får innehålla försändelser till hela Sverige, utan krav på postnummersortering. </a:t>
            </a:r>
            <a:br>
              <a:rPr lang="sv-SE" sz="2800" dirty="0">
                <a:solidFill>
                  <a:srgbClr val="717074"/>
                </a:solidFill>
              </a:rPr>
            </a:br>
            <a:r>
              <a:rPr lang="sv-SE" sz="2800" dirty="0">
                <a:solidFill>
                  <a:srgbClr val="717074"/>
                </a:solidFill>
              </a:rPr>
              <a:t>Antalet försändelser ska minst uppgå till 500 försändelser per format.</a:t>
            </a:r>
          </a:p>
          <a:p>
            <a:pPr lvl="0" defTabSz="685783">
              <a:spcBef>
                <a:spcPts val="750"/>
              </a:spcBef>
              <a:buClr>
                <a:srgbClr val="FDBB2F"/>
              </a:buClr>
              <a:buSzPct val="80000"/>
              <a:tabLst>
                <a:tab pos="2868613" algn="l"/>
              </a:tabLst>
            </a:pPr>
            <a:br>
              <a:rPr lang="sv-SE" sz="2800" dirty="0">
                <a:solidFill>
                  <a:srgbClr val="717074"/>
                </a:solidFill>
              </a:rPr>
            </a:br>
            <a:r>
              <a:rPr lang="sv-SE" sz="2800" dirty="0">
                <a:solidFill>
                  <a:srgbClr val="717074"/>
                </a:solidFill>
              </a:rPr>
              <a:t>Samtliga försändelser ska ha samma format och viktskillnaden får skilja max 30 gram mellan den lättaste och tyngsta försändelsen.</a:t>
            </a:r>
          </a:p>
          <a:p>
            <a:pPr lvl="0" defTabSz="685783">
              <a:spcBef>
                <a:spcPts val="750"/>
              </a:spcBef>
              <a:buClr>
                <a:srgbClr val="FDBB2F"/>
              </a:buClr>
              <a:buSzPct val="80000"/>
              <a:tabLst>
                <a:tab pos="2868613" algn="l"/>
              </a:tabLst>
            </a:pPr>
            <a:endParaRPr lang="sv-SE" sz="2800" dirty="0">
              <a:solidFill>
                <a:srgbClr val="717074"/>
              </a:solidFill>
            </a:endParaRPr>
          </a:p>
          <a:p>
            <a:pPr lvl="0" defTabSz="685783">
              <a:spcBef>
                <a:spcPts val="750"/>
              </a:spcBef>
              <a:buClr>
                <a:srgbClr val="FDBB2F"/>
              </a:buClr>
              <a:buSzPct val="80000"/>
              <a:tabLst>
                <a:tab pos="2868613" algn="l"/>
              </a:tabLst>
            </a:pPr>
            <a:r>
              <a:rPr lang="sv-SE" sz="2800" dirty="0">
                <a:solidFill>
                  <a:srgbClr val="717074"/>
                </a:solidFill>
              </a:rPr>
              <a:t>Osorterad sändning gäller endast AR.</a:t>
            </a:r>
          </a:p>
          <a:p>
            <a:pPr lvl="0" defTabSz="685783">
              <a:spcBef>
                <a:spcPts val="750"/>
              </a:spcBef>
              <a:buClr>
                <a:srgbClr val="FDBB2F"/>
              </a:buClr>
              <a:buSzPct val="80000"/>
              <a:tabLst>
                <a:tab pos="2868613" algn="l"/>
              </a:tabLst>
            </a:pPr>
            <a:endParaRPr lang="sv-SE" sz="2800" dirty="0">
              <a:solidFill>
                <a:srgbClr val="717074"/>
              </a:solidFill>
            </a:endParaRPr>
          </a:p>
          <a:p>
            <a:pPr lvl="0" defTabSz="685783">
              <a:spcBef>
                <a:spcPts val="750"/>
              </a:spcBef>
              <a:buClr>
                <a:srgbClr val="FDBB2F"/>
              </a:buClr>
              <a:buSzPct val="80000"/>
              <a:tabLst>
                <a:tab pos="2868613" algn="l"/>
              </a:tabLst>
            </a:pPr>
            <a:r>
              <a:rPr lang="sv-SE" sz="2800" dirty="0">
                <a:solidFill>
                  <a:srgbClr val="717074"/>
                </a:solidFill>
              </a:rPr>
              <a:t>Utdelning sker normalt inom fyra dagar.</a:t>
            </a:r>
            <a:endParaRPr lang="sv-SE" sz="2800" dirty="0">
              <a:solidFill>
                <a:srgbClr val="000000"/>
              </a:solidFill>
            </a:endParaRPr>
          </a:p>
          <a:p>
            <a:endParaRPr lang="sv-SE" sz="2800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60174A5-608B-42A6-B4EB-A5DC288A2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0950" y="2322577"/>
            <a:ext cx="4007359" cy="1032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301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56008F58-CFFC-4200-9293-3EF7588BDC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622" y="3437084"/>
            <a:ext cx="8615978" cy="376705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C03ECD0-B856-42F8-8150-1840CCA25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Maxgränser 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4051F61-8A17-458D-9F36-74A6CA35FB3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832267" y="3168651"/>
            <a:ext cx="9330186" cy="9782175"/>
          </a:xfrm>
        </p:spPr>
        <p:txBody>
          <a:bodyPr/>
          <a:lstStyle/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sv-SE" sz="2800" dirty="0"/>
              <a:t>CityMail Sweden AB åtar sig endast att distribuera korrekt adresserade försändelser* som är inom angivna måttgränser.</a:t>
            </a:r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400" dirty="0" err="1"/>
              <a:t>Maxmått</a:t>
            </a:r>
            <a:r>
              <a:rPr lang="sv-SE" sz="2400" dirty="0"/>
              <a:t>: 30 x 250 x 450 mm. </a:t>
            </a:r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400" dirty="0" err="1"/>
              <a:t>Maxvikt</a:t>
            </a:r>
            <a:r>
              <a:rPr lang="sv-SE" sz="2400" dirty="0"/>
              <a:t>: 2kg.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endParaRPr lang="sv-SE" sz="2800" dirty="0"/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sv-SE" sz="2800" dirty="0"/>
              <a:t>Försändelser överstigande 3 cm kan komma att hanteras enligt överenskommelse. Kontakta din säljare för mer information.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endParaRPr lang="sv-SE" sz="2800" dirty="0"/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sv-SE" sz="2400" dirty="0"/>
              <a:t>*Med korrekt adresserade försändelser avses korrekt 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sv-SE" sz="2400" dirty="0"/>
              <a:t>  namn, gatuadress, postnummer samt postort.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endParaRPr lang="sv-SE" sz="2800" dirty="0"/>
          </a:p>
          <a:p>
            <a:endParaRPr lang="sv-SE" dirty="0"/>
          </a:p>
        </p:txBody>
      </p:sp>
      <p:pic>
        <p:nvPicPr>
          <p:cNvPr id="6" name="Bildobjekt 5" descr="BCM etikett_klimatneutral_99x50.jpg">
            <a:extLst>
              <a:ext uri="{FF2B5EF4-FFF2-40B4-BE49-F238E27FC236}">
                <a16:creationId xmlns:a16="http://schemas.microsoft.com/office/drawing/2014/main" id="{D6C0D307-0E14-4112-A64F-AE6FF3EE49C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5052" y="7351444"/>
            <a:ext cx="4779033" cy="3071003"/>
          </a:xfrm>
          <a:prstGeom prst="rect">
            <a:avLst/>
          </a:prstGeom>
          <a:ln>
            <a:solidFill>
              <a:schemeClr val="accent5"/>
            </a:solidFill>
          </a:ln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12535933-8AF4-4654-871A-0A3867CF0832}"/>
              </a:ext>
            </a:extLst>
          </p:cNvPr>
          <p:cNvSpPr/>
          <p:nvPr/>
        </p:nvSpPr>
        <p:spPr>
          <a:xfrm>
            <a:off x="7911470" y="7426956"/>
            <a:ext cx="1141380" cy="14599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Uppåtböjd 7">
            <a:extLst>
              <a:ext uri="{FF2B5EF4-FFF2-40B4-BE49-F238E27FC236}">
                <a16:creationId xmlns:a16="http://schemas.microsoft.com/office/drawing/2014/main" id="{2B7D779F-DB81-4FFC-851C-FD91E707C02D}"/>
              </a:ext>
            </a:extLst>
          </p:cNvPr>
          <p:cNvSpPr/>
          <p:nvPr/>
        </p:nvSpPr>
        <p:spPr bwMode="auto">
          <a:xfrm rot="5400000" flipH="1">
            <a:off x="7313683" y="5611174"/>
            <a:ext cx="4482802" cy="1917604"/>
          </a:xfrm>
          <a:prstGeom prst="curvedUpArrow">
            <a:avLst>
              <a:gd name="adj1" fmla="val 25000"/>
              <a:gd name="adj2" fmla="val 50000"/>
              <a:gd name="adj3" fmla="val 24034"/>
            </a:avLst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21299997" rev="10799999"/>
            </a:camera>
            <a:lightRig rig="threePt" dir="t"/>
          </a:scene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sv-SE" sz="1400" kern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59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03ECD0-B856-42F8-8150-1840CCA25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Porto och avsändare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4051F61-8A17-458D-9F36-74A6CA35FB3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980463" y="3168651"/>
            <a:ext cx="11181990" cy="9782175"/>
          </a:xfrm>
        </p:spPr>
        <p:txBody>
          <a:bodyPr/>
          <a:lstStyle/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sv-SE" sz="2800" dirty="0"/>
              <a:t>Försändelserna skall vara märkta med:</a:t>
            </a:r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400" dirty="0"/>
              <a:t>Sverige Port Payé, Sverige Porto Betalt eller av CityMail godkänd annan märkning.</a:t>
            </a:r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400" dirty="0"/>
              <a:t>Tydlig avsändare kan avläsas (avsändarnamn och adress). </a:t>
            </a:r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400" dirty="0"/>
              <a:t>Svensk returadress. </a:t>
            </a:r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400" dirty="0"/>
              <a:t>Postoperatör CityMail.</a:t>
            </a:r>
          </a:p>
          <a:p>
            <a:endParaRPr lang="sv-SE" dirty="0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01B2AA4F-74A0-495F-A4A9-D7F111C7492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38776" y="3168650"/>
            <a:ext cx="9657907" cy="9782175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en-GB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741C9A0D-1150-47A3-A5E8-90C9E05F75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965" y="3966306"/>
            <a:ext cx="4527160" cy="1012378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8EBD9E2-4A1E-4444-A6A3-A8EB55E3709C}"/>
              </a:ext>
            </a:extLst>
          </p:cNvPr>
          <p:cNvSpPr/>
          <p:nvPr/>
        </p:nvSpPr>
        <p:spPr>
          <a:xfrm>
            <a:off x="1675965" y="7382161"/>
            <a:ext cx="12188825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b="1" dirty="0" err="1">
                <a:solidFill>
                  <a:schemeClr val="accent5"/>
                </a:solidFill>
              </a:rPr>
              <a:t>Postop</a:t>
            </a:r>
            <a:r>
              <a:rPr lang="sv-SE" b="1" dirty="0">
                <a:solidFill>
                  <a:schemeClr val="accent5"/>
                </a:solidFill>
              </a:rPr>
              <a:t>:  CityMail, Kumla Gårdsväg 21</a:t>
            </a:r>
          </a:p>
          <a:p>
            <a:r>
              <a:rPr lang="sv-SE" b="1" dirty="0">
                <a:solidFill>
                  <a:schemeClr val="accent5"/>
                </a:solidFill>
              </a:rPr>
              <a:t>145 63 </a:t>
            </a:r>
            <a:r>
              <a:rPr lang="sv-SE" b="1" dirty="0" err="1">
                <a:solidFill>
                  <a:schemeClr val="accent5"/>
                </a:solidFill>
              </a:rPr>
              <a:t>Norsborg</a:t>
            </a:r>
            <a:r>
              <a:rPr lang="sv-SE" b="1" dirty="0">
                <a:solidFill>
                  <a:schemeClr val="accent5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1650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172057-F578-4AFA-9EEE-F2F18FDE0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Packning på pall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8FABA29-BA8C-4220-991D-707407FDBE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3168650"/>
            <a:ext cx="9657907" cy="9782175"/>
          </a:xfrm>
        </p:spPr>
        <p:txBody>
          <a:bodyPr>
            <a:normAutofit/>
          </a:bodyPr>
          <a:lstStyle/>
          <a:p>
            <a:r>
              <a:rPr lang="sv-SE" sz="2800" dirty="0"/>
              <a:t>Buntar som packas direkt på pall skall hållas samman av buntband eller plast.</a:t>
            </a:r>
          </a:p>
          <a:p>
            <a:r>
              <a:rPr lang="sv-SE" sz="2800" dirty="0"/>
              <a:t>Rekommenderad </a:t>
            </a:r>
            <a:r>
              <a:rPr lang="sv-SE" sz="2800" dirty="0" err="1"/>
              <a:t>maxvikt</a:t>
            </a:r>
            <a:r>
              <a:rPr lang="sv-SE" sz="2800" dirty="0"/>
              <a:t> på bunt är 7kg.</a:t>
            </a:r>
          </a:p>
          <a:p>
            <a:r>
              <a:rPr lang="sv-SE" sz="2800" dirty="0"/>
              <a:t>En packad pall får vara maximalt 1,2 m hög, inklusive pall.</a:t>
            </a:r>
          </a:p>
          <a:p>
            <a:r>
              <a:rPr lang="sv-SE" sz="2800" dirty="0"/>
              <a:t>Pallen skall vara märkt med kund, godsavsändare och texten ” Osorterad sändning”.</a:t>
            </a:r>
          </a:p>
          <a:p>
            <a:r>
              <a:rPr lang="sv-SE" sz="2800" dirty="0"/>
              <a:t>En pall får inte innehålla både sorterade och osorterade sändningar.</a:t>
            </a:r>
          </a:p>
          <a:p>
            <a:endParaRPr lang="sv-SE" sz="2800" dirty="0"/>
          </a:p>
          <a:p>
            <a:endParaRPr lang="sv-SE" sz="2800" dirty="0"/>
          </a:p>
        </p:txBody>
      </p:sp>
      <p:cxnSp>
        <p:nvCxnSpPr>
          <p:cNvPr id="7" name="Rak pil 18">
            <a:extLst>
              <a:ext uri="{FF2B5EF4-FFF2-40B4-BE49-F238E27FC236}">
                <a16:creationId xmlns:a16="http://schemas.microsoft.com/office/drawing/2014/main" id="{C5511B6F-64DC-4C7A-8ECC-093515AD4A3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147358" y="7987620"/>
            <a:ext cx="0" cy="5119459"/>
          </a:xfrm>
          <a:prstGeom prst="straightConnector1">
            <a:avLst/>
          </a:prstGeom>
          <a:noFill/>
          <a:ln w="41275">
            <a:solidFill>
              <a:schemeClr val="accent3"/>
            </a:solidFill>
            <a:round/>
            <a:headEnd/>
            <a:tailEnd type="triangle" w="lg" len="lg"/>
          </a:ln>
        </p:spPr>
      </p:cxnSp>
      <p:sp>
        <p:nvSpPr>
          <p:cNvPr id="10" name="Rektangel 9">
            <a:extLst>
              <a:ext uri="{FF2B5EF4-FFF2-40B4-BE49-F238E27FC236}">
                <a16:creationId xmlns:a16="http://schemas.microsoft.com/office/drawing/2014/main" id="{DAC209BF-015E-4B19-B6E7-2D8D87997A83}"/>
              </a:ext>
            </a:extLst>
          </p:cNvPr>
          <p:cNvSpPr/>
          <p:nvPr/>
        </p:nvSpPr>
        <p:spPr>
          <a:xfrm>
            <a:off x="8714142" y="10012578"/>
            <a:ext cx="2052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2800" dirty="0" err="1">
                <a:solidFill>
                  <a:srgbClr val="717074"/>
                </a:solidFill>
                <a:latin typeface="Arial" panose="020B0604020202020204" pitchFamily="34" charset="0"/>
                <a:ea typeface="ＭＳ Ｐゴシック" pitchFamily="-111" charset="-128"/>
                <a:cs typeface="Arial" panose="020B0604020202020204" pitchFamily="34" charset="0"/>
              </a:rPr>
              <a:t>Maxhöjd</a:t>
            </a:r>
            <a:endParaRPr lang="sv-SE" sz="2800" dirty="0">
              <a:solidFill>
                <a:srgbClr val="717074"/>
              </a:solidFill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2800" dirty="0">
                <a:solidFill>
                  <a:srgbClr val="717074"/>
                </a:solidFill>
                <a:latin typeface="Arial" panose="020B0604020202020204" pitchFamily="34" charset="0"/>
                <a:ea typeface="ＭＳ Ｐゴシック" pitchFamily="-111" charset="-128"/>
                <a:cs typeface="Arial" panose="020B0604020202020204" pitchFamily="34" charset="0"/>
              </a:rPr>
              <a:t>1,2 m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D937B55D-7B58-4B0F-89E4-6BDD1571129E}"/>
              </a:ext>
            </a:extLst>
          </p:cNvPr>
          <p:cNvSpPr/>
          <p:nvPr/>
        </p:nvSpPr>
        <p:spPr>
          <a:xfrm>
            <a:off x="12188825" y="12600323"/>
            <a:ext cx="6556076" cy="75811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Allt gods måste säkras innan transport!</a:t>
            </a:r>
            <a:endParaRPr lang="en-GB" sz="28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9EC676E-DAD2-42B9-A0FE-394D716A8A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3187" y="3595687"/>
            <a:ext cx="6467475" cy="3438525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0C583CC3-C5D3-4977-959B-C0074A69A88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306" y="7966075"/>
            <a:ext cx="5362575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419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A57070-2760-4813-8748-973D26846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Packning i back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8EECE2-D8B4-4B4D-9894-D136EFBE27C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3168985"/>
            <a:ext cx="19694525" cy="9431337"/>
          </a:xfrm>
        </p:spPr>
        <p:txBody>
          <a:bodyPr>
            <a:normAutofit/>
          </a:bodyPr>
          <a:lstStyle/>
          <a:p>
            <a:r>
              <a:rPr lang="sv-SE" sz="2800" dirty="0"/>
              <a:t>Samtliga försändelser i backen skall ligga eller stå, beroende på format, med </a:t>
            </a:r>
            <a:r>
              <a:rPr lang="sv-SE" sz="2800" dirty="0" err="1"/>
              <a:t>adressidan</a:t>
            </a:r>
            <a:r>
              <a:rPr lang="sv-SE" sz="2800" dirty="0"/>
              <a:t> åt samma håll.</a:t>
            </a:r>
          </a:p>
          <a:p>
            <a:r>
              <a:rPr lang="sv-SE" sz="2800" dirty="0"/>
              <a:t>Rekommenderad </a:t>
            </a:r>
            <a:r>
              <a:rPr lang="sv-SE" sz="2800" dirty="0" err="1"/>
              <a:t>maxvikt</a:t>
            </a:r>
            <a:r>
              <a:rPr lang="sv-SE" sz="2800" dirty="0"/>
              <a:t> per back är 12kg.</a:t>
            </a:r>
          </a:p>
          <a:p>
            <a:r>
              <a:rPr lang="sv-SE" sz="2800" dirty="0"/>
              <a:t>Pall med backar får ha max 4 lager på höjden. En pall rymmer 8*4 backar.</a:t>
            </a:r>
          </a:p>
          <a:p>
            <a:r>
              <a:rPr lang="sv-SE" sz="2800" dirty="0"/>
              <a:t>Pall skall vara märkt med kund, godsavsändare och texten ”Osorterad sändning”.</a:t>
            </a:r>
          </a:p>
          <a:p>
            <a:r>
              <a:rPr lang="sv-SE" sz="2800" dirty="0"/>
              <a:t>En pall får inte innehålla både sorterade och osorterade sändningar.</a:t>
            </a:r>
          </a:p>
          <a:p>
            <a:endParaRPr lang="sv-SE" sz="2800" dirty="0"/>
          </a:p>
          <a:p>
            <a:endParaRPr lang="en-GB" sz="2800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D4BA92EF-8B2D-4FEE-A826-BDA92F16B045}"/>
              </a:ext>
            </a:extLst>
          </p:cNvPr>
          <p:cNvSpPr/>
          <p:nvPr/>
        </p:nvSpPr>
        <p:spPr>
          <a:xfrm>
            <a:off x="12188825" y="12600323"/>
            <a:ext cx="6556076" cy="75811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Allt gods måste säkras innan transport!</a:t>
            </a:r>
            <a:endParaRPr lang="en-GB" sz="28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6E70D7B-6CA4-4075-A586-CFC80573363C}"/>
              </a:ext>
            </a:extLst>
          </p:cNvPr>
          <p:cNvSpPr/>
          <p:nvPr/>
        </p:nvSpPr>
        <p:spPr>
          <a:xfrm>
            <a:off x="9810750" y="8705232"/>
            <a:ext cx="742950" cy="1059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E5AC5ECB-03C2-411F-9459-518AD3EC45CE}"/>
              </a:ext>
            </a:extLst>
          </p:cNvPr>
          <p:cNvSpPr/>
          <p:nvPr/>
        </p:nvSpPr>
        <p:spPr>
          <a:xfrm>
            <a:off x="16079100" y="8629650"/>
            <a:ext cx="819150" cy="1134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68968150-59A1-4A12-8DFD-3B560722C08E}"/>
              </a:ext>
            </a:extLst>
          </p:cNvPr>
          <p:cNvSpPr/>
          <p:nvPr/>
        </p:nvSpPr>
        <p:spPr>
          <a:xfrm rot="19915492">
            <a:off x="19248422" y="8156546"/>
            <a:ext cx="1449274" cy="10009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FB30AC03-632C-4847-8E0C-6E009D25568C}"/>
              </a:ext>
            </a:extLst>
          </p:cNvPr>
          <p:cNvSpPr/>
          <p:nvPr/>
        </p:nvSpPr>
        <p:spPr>
          <a:xfrm rot="19915492">
            <a:off x="12984786" y="8204766"/>
            <a:ext cx="1449274" cy="10009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12C0D7F0-9C90-49E7-96FA-F7EB064B57F5}"/>
              </a:ext>
            </a:extLst>
          </p:cNvPr>
          <p:cNvSpPr/>
          <p:nvPr/>
        </p:nvSpPr>
        <p:spPr>
          <a:xfrm rot="21448490">
            <a:off x="18548461" y="8710951"/>
            <a:ext cx="268344" cy="3942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ktangel: ett klippt hörn 14">
            <a:extLst>
              <a:ext uri="{FF2B5EF4-FFF2-40B4-BE49-F238E27FC236}">
                <a16:creationId xmlns:a16="http://schemas.microsoft.com/office/drawing/2014/main" id="{4A84E6B3-5995-428E-97A2-3FA5C00A54EA}"/>
              </a:ext>
            </a:extLst>
          </p:cNvPr>
          <p:cNvSpPr/>
          <p:nvPr/>
        </p:nvSpPr>
        <p:spPr>
          <a:xfrm rot="5400000">
            <a:off x="11632206" y="7955183"/>
            <a:ext cx="203602" cy="470573"/>
          </a:xfrm>
          <a:prstGeom prst="snip1Rect">
            <a:avLst/>
          </a:prstGeom>
          <a:solidFill>
            <a:srgbClr val="E8E8E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11E1D701-D3E8-4A55-BB51-9E63CD47F22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672" y="7162800"/>
            <a:ext cx="4710378" cy="4476749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820DEC1C-3396-4523-8CAB-9567E00132E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3180" y="7573818"/>
            <a:ext cx="6291770" cy="3828052"/>
          </a:xfrm>
          <a:prstGeom prst="rect">
            <a:avLst/>
          </a:prstGeom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0C025F83-B30F-4FDB-9B7B-0208DE750C2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4835" y="7573818"/>
            <a:ext cx="6179716" cy="382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779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ABFF69-0063-44B2-950D-3B146E477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Bokning av utskick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E031EF-876C-4078-A330-E8E35109987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3168985"/>
            <a:ext cx="15443111" cy="9431337"/>
          </a:xfrm>
        </p:spPr>
        <p:txBody>
          <a:bodyPr/>
          <a:lstStyle/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Bokning av utskick sker via </a:t>
            </a:r>
            <a:r>
              <a:rPr lang="sv-SE" sz="2800" dirty="0" err="1"/>
              <a:t>CityMails</a:t>
            </a:r>
            <a:r>
              <a:rPr lang="sv-SE" sz="2800" dirty="0"/>
              <a:t> Partnerwebb: </a:t>
            </a:r>
            <a:r>
              <a:rPr lang="sv-SE" sz="2800" dirty="0">
                <a:hlinkClick r:id="rId2"/>
              </a:rPr>
              <a:t>https://partner.citymail.se/</a:t>
            </a: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Volym: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    &lt; 5 000 försändelser skall bokas senast </a:t>
            </a:r>
            <a:r>
              <a:rPr lang="sv-SE" sz="2800" dirty="0" err="1"/>
              <a:t>kl</a:t>
            </a:r>
            <a:r>
              <a:rPr lang="sv-SE" sz="2800" dirty="0"/>
              <a:t> 12.00 på inleveransdagen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    ≥ 5 000 försändelser skall bokas senast </a:t>
            </a:r>
            <a:r>
              <a:rPr lang="sv-SE" sz="2800" dirty="0" err="1"/>
              <a:t>kl</a:t>
            </a:r>
            <a:r>
              <a:rPr lang="sv-SE" sz="2800" dirty="0"/>
              <a:t> 17.00 vardagen före inleveransdagen</a:t>
            </a:r>
          </a:p>
          <a:p>
            <a:endParaRPr lang="en-GB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74602FFB-51E6-48F3-9664-969FE7E793B4}"/>
              </a:ext>
            </a:extLst>
          </p:cNvPr>
          <p:cNvSpPr/>
          <p:nvPr/>
        </p:nvSpPr>
        <p:spPr>
          <a:xfrm>
            <a:off x="4302455" y="8305278"/>
            <a:ext cx="7085981" cy="1969770"/>
          </a:xfrm>
          <a:prstGeom prst="rect">
            <a:avLst/>
          </a:prstGeom>
          <a:ln w="28575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ts val="600"/>
              </a:spcAft>
              <a:defRPr/>
            </a:pP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Saknar ni inloggningsuppgifter till </a:t>
            </a:r>
            <a:b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CityMails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Partnerwebb?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800" kern="0" dirty="0">
                <a:solidFill>
                  <a:srgbClr val="717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Vänligen skicka ett mail till nedanstående adress så ordnar vi det.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sv-SE" sz="1100" kern="0" dirty="0">
              <a:solidFill>
                <a:srgbClr val="717074"/>
              </a:solidFill>
              <a:latin typeface="Verdana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2400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produktionsspecialist.sthlm@citymail.se</a:t>
            </a:r>
          </a:p>
        </p:txBody>
      </p:sp>
    </p:spTree>
    <p:extLst>
      <p:ext uri="{BB962C8B-B14F-4D97-AF65-F5344CB8AC3E}">
        <p14:creationId xmlns:p14="http://schemas.microsoft.com/office/powerpoint/2010/main" val="3978357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CB4FCC-8244-4207-830A-FFC92118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Följesedlar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0920CD-CB59-4A96-8955-E16D06789C1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Följesedlar skickas via </a:t>
            </a:r>
            <a:r>
              <a:rPr lang="sv-SE" sz="2800" dirty="0" err="1"/>
              <a:t>CityMails</a:t>
            </a:r>
            <a:r>
              <a:rPr lang="sv-SE" sz="2800" dirty="0"/>
              <a:t> Partnerwebb: </a:t>
            </a:r>
            <a:r>
              <a:rPr lang="sv-SE" sz="2800" dirty="0">
                <a:hlinkClick r:id="rId2"/>
              </a:rPr>
              <a:t>https://partner.citymail.se/</a:t>
            </a: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Följesedel skall skickas elektroniskt via Partnerwebben senast när godset lämnar kund alternativt framställare/postproducent samt medfölja godset.</a:t>
            </a:r>
            <a:endParaRPr lang="en-US" sz="2800" dirty="0"/>
          </a:p>
          <a:p>
            <a:endParaRPr lang="en-GB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02A4A10B-033C-45EB-9AF5-54165C4B8EC5}"/>
              </a:ext>
            </a:extLst>
          </p:cNvPr>
          <p:cNvSpPr/>
          <p:nvPr/>
        </p:nvSpPr>
        <p:spPr>
          <a:xfrm>
            <a:off x="4302455" y="8302753"/>
            <a:ext cx="7069356" cy="1969770"/>
          </a:xfrm>
          <a:prstGeom prst="rect">
            <a:avLst/>
          </a:prstGeom>
          <a:ln w="28575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ts val="600"/>
              </a:spcAft>
              <a:defRPr/>
            </a:pP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Saknar ni inloggningsuppgifter till </a:t>
            </a:r>
            <a:b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CityMails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Partnerwebb?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800" kern="0" dirty="0">
                <a:solidFill>
                  <a:srgbClr val="717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Vänligen skicka ett mail till nedanstående adress så ordnar vi det.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sv-SE" sz="1100" kern="0" dirty="0">
              <a:solidFill>
                <a:srgbClr val="717074"/>
              </a:solidFill>
              <a:latin typeface="Verdana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2400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produktionsspecialist.sthlm@citymail.se</a:t>
            </a:r>
          </a:p>
        </p:txBody>
      </p:sp>
    </p:spTree>
    <p:extLst>
      <p:ext uri="{BB962C8B-B14F-4D97-AF65-F5344CB8AC3E}">
        <p14:creationId xmlns:p14="http://schemas.microsoft.com/office/powerpoint/2010/main" val="399866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0B7F97-07D5-4900-ACC2-AE88363B0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Inhämtning och transportbokning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D6B13F-A944-47C5-ABCF-7F8178B04D1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Inom</a:t>
            </a:r>
            <a:r>
              <a:rPr lang="en-US" sz="2800" dirty="0"/>
              <a:t> Sverige </a:t>
            </a:r>
            <a:r>
              <a:rPr lang="en-US" sz="2800" dirty="0" err="1"/>
              <a:t>tillhandahåller</a:t>
            </a:r>
            <a:r>
              <a:rPr lang="en-US" sz="2800" dirty="0"/>
              <a:t> CityMail </a:t>
            </a:r>
            <a:r>
              <a:rPr lang="en-US" sz="2800" dirty="0" err="1"/>
              <a:t>hämtningar</a:t>
            </a:r>
            <a:r>
              <a:rPr lang="en-US" sz="2800" dirty="0"/>
              <a:t> av </a:t>
            </a:r>
            <a:r>
              <a:rPr lang="en-US" sz="2800" dirty="0" err="1"/>
              <a:t>utskick</a:t>
            </a:r>
            <a:r>
              <a:rPr lang="en-US" sz="2800" dirty="0"/>
              <a:t> </a:t>
            </a:r>
            <a:r>
              <a:rPr lang="en-US" sz="2800" dirty="0" err="1"/>
              <a:t>från</a:t>
            </a:r>
            <a:r>
              <a:rPr lang="en-US" sz="2800" dirty="0"/>
              <a:t> </a:t>
            </a:r>
            <a:r>
              <a:rPr lang="en-US" sz="2800" dirty="0" err="1"/>
              <a:t>postproducent</a:t>
            </a:r>
            <a:r>
              <a:rPr lang="en-US" sz="2800" dirty="0"/>
              <a:t> </a:t>
            </a:r>
            <a:r>
              <a:rPr lang="en-US" sz="2800" dirty="0" err="1"/>
              <a:t>eller</a:t>
            </a:r>
            <a:r>
              <a:rPr lang="en-US" sz="2800" dirty="0"/>
              <a:t> </a:t>
            </a:r>
            <a:r>
              <a:rPr lang="en-US" sz="2800" dirty="0" err="1"/>
              <a:t>kund</a:t>
            </a:r>
            <a:r>
              <a:rPr lang="en-US" sz="2800" dirty="0"/>
              <a:t> till </a:t>
            </a:r>
            <a:r>
              <a:rPr lang="en-US" sz="2800" dirty="0" err="1"/>
              <a:t>närmsta</a:t>
            </a:r>
            <a:r>
              <a:rPr lang="en-US" sz="2800" dirty="0"/>
              <a:t> CityMail </a:t>
            </a:r>
            <a:r>
              <a:rPr lang="en-US" sz="2800" dirty="0" err="1"/>
              <a:t>inlämningscentral</a:t>
            </a:r>
            <a:r>
              <a:rPr lang="en-US" sz="2800" dirty="0"/>
              <a:t> mot </a:t>
            </a:r>
            <a:r>
              <a:rPr lang="en-US" sz="2800" dirty="0" err="1"/>
              <a:t>kostnad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r>
              <a:rPr lang="sv-SE" sz="2800" b="1" dirty="0">
                <a:solidFill>
                  <a:schemeClr val="accent3"/>
                </a:solidFill>
              </a:rPr>
              <a:t>Inhämtning sker normalt mellan 12:00 - 16:00, eller enligt överenskommelse, </a:t>
            </a:r>
            <a:r>
              <a:rPr lang="en-US" sz="2800" b="1" dirty="0" err="1">
                <a:solidFill>
                  <a:schemeClr val="accent3"/>
                </a:solidFill>
              </a:rPr>
              <a:t>vardagen</a:t>
            </a:r>
            <a:r>
              <a:rPr lang="en-US" sz="2800" b="1" dirty="0">
                <a:solidFill>
                  <a:schemeClr val="accent3"/>
                </a:solidFill>
              </a:rPr>
              <a:t> </a:t>
            </a:r>
            <a:r>
              <a:rPr lang="en-US" sz="2800" b="1" dirty="0" err="1">
                <a:solidFill>
                  <a:schemeClr val="accent3"/>
                </a:solidFill>
              </a:rPr>
              <a:t>före</a:t>
            </a:r>
            <a:r>
              <a:rPr lang="en-US" sz="2800" b="1" dirty="0">
                <a:solidFill>
                  <a:schemeClr val="accent3"/>
                </a:solidFill>
              </a:rPr>
              <a:t> 1:a </a:t>
            </a:r>
            <a:r>
              <a:rPr lang="en-US" sz="2800" b="1" dirty="0" err="1">
                <a:solidFill>
                  <a:schemeClr val="accent3"/>
                </a:solidFill>
              </a:rPr>
              <a:t>utdelningsdag</a:t>
            </a:r>
            <a:r>
              <a:rPr lang="en-US" sz="2800" b="1" dirty="0">
                <a:solidFill>
                  <a:schemeClr val="accent3"/>
                </a:solidFill>
              </a:rPr>
              <a:t>.</a:t>
            </a:r>
          </a:p>
          <a:p>
            <a:endParaRPr lang="en-US" sz="2800" b="1" dirty="0">
              <a:solidFill>
                <a:schemeClr val="accent3"/>
              </a:solidFill>
            </a:endParaRPr>
          </a:p>
          <a:p>
            <a:r>
              <a:rPr lang="en-US" sz="2800" dirty="0" err="1"/>
              <a:t>För</a:t>
            </a:r>
            <a:r>
              <a:rPr lang="en-US" sz="2800" dirty="0"/>
              <a:t> </a:t>
            </a:r>
            <a:r>
              <a:rPr lang="en-US" sz="2800" dirty="0" err="1"/>
              <a:t>transportbokning</a:t>
            </a:r>
            <a:r>
              <a:rPr lang="en-US" sz="2800" dirty="0"/>
              <a:t> </a:t>
            </a:r>
            <a:r>
              <a:rPr lang="en-US" sz="2800" dirty="0" err="1"/>
              <a:t>samt</a:t>
            </a:r>
            <a:r>
              <a:rPr lang="en-US" sz="2800" dirty="0"/>
              <a:t> </a:t>
            </a:r>
            <a:r>
              <a:rPr lang="en-US" sz="2800" dirty="0" err="1"/>
              <a:t>utkörning</a:t>
            </a:r>
            <a:r>
              <a:rPr lang="en-US" sz="2800" dirty="0"/>
              <a:t> av </a:t>
            </a:r>
            <a:r>
              <a:rPr lang="en-US" sz="2800" dirty="0" err="1"/>
              <a:t>tomgods</a:t>
            </a:r>
            <a:r>
              <a:rPr lang="en-US" sz="2800" dirty="0"/>
              <a:t>, </a:t>
            </a:r>
            <a:r>
              <a:rPr lang="en-US" sz="2800" dirty="0" err="1"/>
              <a:t>vänligen</a:t>
            </a:r>
            <a:r>
              <a:rPr lang="en-US" sz="2800" dirty="0"/>
              <a:t> </a:t>
            </a:r>
            <a:r>
              <a:rPr lang="en-US" sz="2800" dirty="0" err="1"/>
              <a:t>kontakta</a:t>
            </a:r>
            <a:r>
              <a:rPr lang="en-US" sz="2800" dirty="0"/>
              <a:t> din </a:t>
            </a:r>
            <a:r>
              <a:rPr lang="en-US" sz="2800" dirty="0" err="1"/>
              <a:t>lokala</a:t>
            </a:r>
            <a:r>
              <a:rPr lang="en-US" sz="2800" dirty="0"/>
              <a:t> </a:t>
            </a:r>
            <a:r>
              <a:rPr lang="en-US" sz="2800" dirty="0" err="1"/>
              <a:t>inlämningscentral</a:t>
            </a:r>
            <a:r>
              <a:rPr lang="en-US" sz="2800" dirty="0"/>
              <a:t>.</a:t>
            </a:r>
          </a:p>
          <a:p>
            <a:endParaRPr lang="en-GB" sz="2800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9E0CD1B0-67F5-4CB2-B674-C2DF19A16AB2}"/>
              </a:ext>
            </a:extLst>
          </p:cNvPr>
          <p:cNvSpPr/>
          <p:nvPr/>
        </p:nvSpPr>
        <p:spPr>
          <a:xfrm>
            <a:off x="1797269" y="10089814"/>
            <a:ext cx="4367049" cy="12232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A7E697E7-97E8-4E91-B4E0-DCA339CD0768}"/>
              </a:ext>
            </a:extLst>
          </p:cNvPr>
          <p:cNvSpPr/>
          <p:nvPr/>
        </p:nvSpPr>
        <p:spPr>
          <a:xfrm>
            <a:off x="1797268" y="10259935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Stockholm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CityMail, Stockholm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Kumla gårdsväg 21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145 63 </a:t>
            </a:r>
            <a:r>
              <a:rPr lang="sv-SE" sz="24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Norsborg</a:t>
            </a:r>
            <a:endParaRPr lang="sv-SE" sz="2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leverans.sto@citymail.se</a:t>
            </a:r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Tel: 08-599 099 60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08-599 099 69</a:t>
            </a:r>
          </a:p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47EAD63-09C0-46B3-A59B-35E7D6AF09FC}"/>
              </a:ext>
            </a:extLst>
          </p:cNvPr>
          <p:cNvSpPr/>
          <p:nvPr/>
        </p:nvSpPr>
        <p:spPr>
          <a:xfrm>
            <a:off x="13881975" y="10089815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23636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Theme">
  <a:themeElements>
    <a:clrScheme name="CITYMAIL COLORS">
      <a:dk1>
        <a:srgbClr val="FAFCFF"/>
      </a:dk1>
      <a:lt1>
        <a:srgbClr val="FFFFFF"/>
      </a:lt1>
      <a:dk2>
        <a:srgbClr val="FAFCFF"/>
      </a:dk2>
      <a:lt2>
        <a:srgbClr val="535659"/>
      </a:lt2>
      <a:accent1>
        <a:srgbClr val="FC4C02"/>
      </a:accent1>
      <a:accent2>
        <a:srgbClr val="FFCC00"/>
      </a:accent2>
      <a:accent3>
        <a:srgbClr val="00B140"/>
      </a:accent3>
      <a:accent4>
        <a:srgbClr val="FF9F00"/>
      </a:accent4>
      <a:accent5>
        <a:srgbClr val="000000"/>
      </a:accent5>
      <a:accent6>
        <a:srgbClr val="535658"/>
      </a:accent6>
      <a:hlink>
        <a:srgbClr val="32D269"/>
      </a:hlink>
      <a:folHlink>
        <a:srgbClr val="1A916E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ityMail_PPTmall  -  Skrivskyddad" id="{58A89C52-C0F7-4DDC-8144-A925E1376019}" vid="{24CEFCD8-C2A8-4E15-B848-CB50CED0F37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296E3AF4FE48341BAD642229C51E10B" ma:contentTypeVersion="10" ma:contentTypeDescription="Skapa ett nytt dokument." ma:contentTypeScope="" ma:versionID="4dc13925f288d38e590bc1914cc0e35a">
  <xsd:schema xmlns:xsd="http://www.w3.org/2001/XMLSchema" xmlns:xs="http://www.w3.org/2001/XMLSchema" xmlns:p="http://schemas.microsoft.com/office/2006/metadata/properties" xmlns:ns1="http://schemas.microsoft.com/sharepoint/v3" xmlns:ns2="c88329d1-6e56-4181-9073-53b9fea2e57d" xmlns:ns3="b6d2bb81-5113-49c5-bcd9-8cd13ed9ce58" xmlns:ns4="165f87f6-84e7-420c-84bd-23f090b9850c" targetNamespace="http://schemas.microsoft.com/office/2006/metadata/properties" ma:root="true" ma:fieldsID="235ab7b49c063e2fcd4fc5b2ba6c86f1" ns1:_="" ns2:_="" ns3:_="" ns4:_="">
    <xsd:import namespace="http://schemas.microsoft.com/sharepoint/v3"/>
    <xsd:import namespace="c88329d1-6e56-4181-9073-53b9fea2e57d"/>
    <xsd:import namespace="b6d2bb81-5113-49c5-bcd9-8cd13ed9ce58"/>
    <xsd:import namespace="165f87f6-84e7-420c-84bd-23f090b9850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Schemalagt startdatum är en webbplatskolumn som skapas via publiceringsfunktionen. Den används för att ange datum och tid för när sidan ska visas för besökare på webbplatsen för första gången.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Schemalagt slutdatum är en webbplatskolumn som skapas via publiceringsfunktionen. Den används för att ange datum och tid för när sidan inte längre ska visas för besökare på webbplatsen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329d1-6e56-4181-9073-53b9fea2e5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1" nillable="true" ma:displayName="Delar tips,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2bb81-5113-49c5-bcd9-8cd13ed9ce58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Senast delad per användar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Senast delad per tid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5f87f6-84e7-420c-84bd-23f090b985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6716894-4B1B-4A5D-A024-1248BBBA2D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88329d1-6e56-4181-9073-53b9fea2e57d"/>
    <ds:schemaRef ds:uri="b6d2bb81-5113-49c5-bcd9-8cd13ed9ce58"/>
    <ds:schemaRef ds:uri="165f87f6-84e7-420c-84bd-23f090b985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E775A2-1759-483E-A2B4-7EDCEE2AB3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82DE3E-1214-4F25-80BB-4893DFA3E38F}">
  <ds:schemaRefs>
    <ds:schemaRef ds:uri="165f87f6-84e7-420c-84bd-23f090b9850c"/>
    <ds:schemaRef ds:uri="http://schemas.microsoft.com/sharepoint/v3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88329d1-6e56-4181-9073-53b9fea2e57d"/>
    <ds:schemaRef ds:uri="http://purl.org/dc/elements/1.1/"/>
    <ds:schemaRef ds:uri="b6d2bb81-5113-49c5-bcd9-8cd13ed9ce58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CityMail_PPTmall</Template>
  <TotalTime>299</TotalTime>
  <Words>583</Words>
  <Application>Microsoft Office PowerPoint</Application>
  <PresentationFormat>Anpassad</PresentationFormat>
  <Paragraphs>78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Lato Light</vt:lpstr>
      <vt:lpstr>Verdana</vt:lpstr>
      <vt:lpstr>Wingdings</vt:lpstr>
      <vt:lpstr>1_Default Theme</vt:lpstr>
      <vt:lpstr>PowerPoint-presentation</vt:lpstr>
      <vt:lpstr>Osorterad sändning</vt:lpstr>
      <vt:lpstr>Maxgränser format</vt:lpstr>
      <vt:lpstr>Porto och avsändare</vt:lpstr>
      <vt:lpstr>Packning på pall</vt:lpstr>
      <vt:lpstr>Packning i back</vt:lpstr>
      <vt:lpstr>Bokning av utskick</vt:lpstr>
      <vt:lpstr>Följesedlar</vt:lpstr>
      <vt:lpstr>Inhämtning och transportbokning</vt:lpstr>
      <vt:lpstr>Kontaktpersoner på CityMail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Marie-Louise Lemland</dc:creator>
  <cp:keywords/>
  <dc:description/>
  <cp:lastModifiedBy>Ann-Louise Johansson</cp:lastModifiedBy>
  <cp:revision>34</cp:revision>
  <dcterms:created xsi:type="dcterms:W3CDTF">2018-06-20T07:42:55Z</dcterms:created>
  <dcterms:modified xsi:type="dcterms:W3CDTF">2023-06-02T10:08:30Z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0x0101000296E3AF4FE48341BAD642229C51E10B</vt:lpwstr>
  </property>
</Properties>
</file>