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0" r:id="rId4"/>
  </p:sldMasterIdLst>
  <p:notesMasterIdLst>
    <p:notesMasterId r:id="rId14"/>
  </p:notesMasterIdLst>
  <p:handoutMasterIdLst>
    <p:handoutMasterId r:id="rId15"/>
  </p:handoutMasterIdLst>
  <p:sldIdLst>
    <p:sldId id="881" r:id="rId5"/>
    <p:sldId id="903" r:id="rId6"/>
    <p:sldId id="904" r:id="rId7"/>
    <p:sldId id="906" r:id="rId8"/>
    <p:sldId id="882" r:id="rId9"/>
    <p:sldId id="905" r:id="rId10"/>
    <p:sldId id="888" r:id="rId11"/>
    <p:sldId id="907" r:id="rId12"/>
    <p:sldId id="908" r:id="rId13"/>
  </p:sldIdLst>
  <p:sldSz cx="24377650" cy="13716000"/>
  <p:notesSz cx="6797675" cy="9926638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49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  <p15:guide id="3" pos="7678" userDrawn="1">
          <p15:clr>
            <a:srgbClr val="A4A3A4"/>
          </p15:clr>
        </p15:guide>
        <p15:guide id="4" pos="897" userDrawn="1">
          <p15:clr>
            <a:srgbClr val="A4A3A4"/>
          </p15:clr>
        </p15:guide>
        <p15:guide id="5" pos="14446" userDrawn="1">
          <p15:clr>
            <a:srgbClr val="A4A3A4"/>
          </p15:clr>
        </p15:guide>
        <p15:guide id="6" orient="horz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DAF3F"/>
    <a:srgbClr val="AE2A25"/>
    <a:srgbClr val="7DB225"/>
    <a:srgbClr val="0A46A4"/>
    <a:srgbClr val="1A9497"/>
    <a:srgbClr val="27C360"/>
    <a:srgbClr val="384558"/>
    <a:srgbClr val="2C3744"/>
    <a:srgbClr val="06B3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41" autoAdjust="0"/>
    <p:restoredTop sz="96224" autoAdjust="0"/>
  </p:normalViewPr>
  <p:slideViewPr>
    <p:cSldViewPr snapToGrid="0" snapToObjects="1">
      <p:cViewPr varScale="1">
        <p:scale>
          <a:sx n="41" d="100"/>
          <a:sy n="41" d="100"/>
        </p:scale>
        <p:origin x="619" y="58"/>
      </p:cViewPr>
      <p:guideLst>
        <p:guide orient="horz" pos="8249"/>
        <p:guide orient="horz" pos="360"/>
        <p:guide pos="7678"/>
        <p:guide pos="897"/>
        <p:guide pos="14446"/>
        <p:guide orient="horz"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1" d="100"/>
          <a:sy n="81" d="100"/>
        </p:scale>
        <p:origin x="31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E16CD757-1872-4A19-B779-74658E7AA4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793FFEF-193A-4BCE-BE9F-F6F8F150A3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9BCC3-4C40-451F-A5A9-2989D83FAE9B}" type="datetimeFigureOut">
              <a:rPr lang="en-GB" smtClean="0"/>
              <a:t>02/06/2023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E6531DD-90AF-4E28-8315-3D51BB2B4A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5D49DC3-0037-4D1B-888A-F98E90D89D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42331-E73D-422A-95D8-B919D7A8D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48984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4638" y="968375"/>
            <a:ext cx="6103937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37394" y="4659388"/>
            <a:ext cx="5577144" cy="42996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1AAA6280-04A0-4336-AC5B-3C0B6DBA906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59DDF8-4136-4D2F-9820-62367A585985}" type="datetimeFigureOut">
              <a:rPr lang="sv-SE" smtClean="0"/>
              <a:t>2023-06-02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072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 noChangeAspect="1"/>
          </p:cNvSpPr>
          <p:nvPr>
            <p:ph type="pic" sz="quarter" idx="10"/>
          </p:nvPr>
        </p:nvSpPr>
        <p:spPr>
          <a:xfrm>
            <a:off x="0" y="3419726"/>
            <a:ext cx="24377650" cy="6316547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21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ster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1854868" y="3764006"/>
            <a:ext cx="9121013" cy="5465258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42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ster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13741604" y="3617049"/>
            <a:ext cx="7138858" cy="4518612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6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3452341" y="3673514"/>
            <a:ext cx="7138858" cy="4392874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79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17144062" y="5628837"/>
            <a:ext cx="3229439" cy="4187306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4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10069304" y="3915515"/>
            <a:ext cx="4338322" cy="7660560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334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-18289" y="3209115"/>
            <a:ext cx="24395939" cy="7458886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632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lients Rect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66847" y="3343138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396240" y="3343138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8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760861" y="3343138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29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8084877" y="3343138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30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666847" y="5936179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1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7396240" y="5936179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2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12760861" y="5936179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3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18084877" y="5936179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34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1666847" y="8555682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5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7396240" y="8555682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6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12760861" y="8555682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37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18084877" y="8555682"/>
            <a:ext cx="4630133" cy="209031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52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r Clients Squ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101313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0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6159690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1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9218067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2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276443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5334820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84" name="Picture Placeholder 2"/>
          <p:cNvSpPr>
            <a:spLocks noGrp="1"/>
          </p:cNvSpPr>
          <p:nvPr>
            <p:ph type="pic" sz="quarter" idx="18"/>
          </p:nvPr>
        </p:nvSpPr>
        <p:spPr>
          <a:xfrm>
            <a:off x="18393198" y="329414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1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3101313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2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6159690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3" name="Picture Placeholder 2"/>
          <p:cNvSpPr>
            <a:spLocks noGrp="1"/>
          </p:cNvSpPr>
          <p:nvPr>
            <p:ph type="pic" sz="quarter" idx="21"/>
          </p:nvPr>
        </p:nvSpPr>
        <p:spPr>
          <a:xfrm>
            <a:off x="9218067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4" name="Picture Placeholder 2"/>
          <p:cNvSpPr>
            <a:spLocks noGrp="1"/>
          </p:cNvSpPr>
          <p:nvPr>
            <p:ph type="pic" sz="quarter" idx="22"/>
          </p:nvPr>
        </p:nvSpPr>
        <p:spPr>
          <a:xfrm>
            <a:off x="12276443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5" name="Picture Placeholder 2"/>
          <p:cNvSpPr>
            <a:spLocks noGrp="1"/>
          </p:cNvSpPr>
          <p:nvPr>
            <p:ph type="pic" sz="quarter" idx="23"/>
          </p:nvPr>
        </p:nvSpPr>
        <p:spPr>
          <a:xfrm>
            <a:off x="15334820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96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18393198" y="6360501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3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3101313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4" name="Picture Placeholder 2"/>
          <p:cNvSpPr>
            <a:spLocks noGrp="1"/>
          </p:cNvSpPr>
          <p:nvPr>
            <p:ph type="pic" sz="quarter" idx="26"/>
          </p:nvPr>
        </p:nvSpPr>
        <p:spPr>
          <a:xfrm>
            <a:off x="6159690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5" name="Picture Placeholder 2"/>
          <p:cNvSpPr>
            <a:spLocks noGrp="1"/>
          </p:cNvSpPr>
          <p:nvPr>
            <p:ph type="pic" sz="quarter" idx="27"/>
          </p:nvPr>
        </p:nvSpPr>
        <p:spPr>
          <a:xfrm>
            <a:off x="9218067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6" name="Picture Placeholder 2"/>
          <p:cNvSpPr>
            <a:spLocks noGrp="1"/>
          </p:cNvSpPr>
          <p:nvPr>
            <p:ph type="pic" sz="quarter" idx="28"/>
          </p:nvPr>
        </p:nvSpPr>
        <p:spPr>
          <a:xfrm>
            <a:off x="12276443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7" name="Picture Placeholder 2"/>
          <p:cNvSpPr>
            <a:spLocks noGrp="1"/>
          </p:cNvSpPr>
          <p:nvPr>
            <p:ph type="pic" sz="quarter" idx="29"/>
          </p:nvPr>
        </p:nvSpPr>
        <p:spPr>
          <a:xfrm>
            <a:off x="15334820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08" name="Picture Placeholder 2"/>
          <p:cNvSpPr>
            <a:spLocks noGrp="1"/>
          </p:cNvSpPr>
          <p:nvPr>
            <p:ph type="pic" sz="quarter" idx="30"/>
          </p:nvPr>
        </p:nvSpPr>
        <p:spPr>
          <a:xfrm>
            <a:off x="18393198" y="9499779"/>
            <a:ext cx="2822817" cy="2822816"/>
          </a:xfrm>
          <a:noFill/>
        </p:spPr>
        <p:txBody>
          <a:bodyPr>
            <a:normAutofit/>
          </a:bodyPr>
          <a:lstStyle>
            <a:lvl1pPr marL="0" indent="0">
              <a:buNone/>
              <a:defRPr sz="280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6184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 noChangeAspect="1"/>
          </p:cNvSpPr>
          <p:nvPr>
            <p:ph type="pic" sz="quarter" idx="13"/>
          </p:nvPr>
        </p:nvSpPr>
        <p:spPr>
          <a:xfrm>
            <a:off x="1541676" y="3197525"/>
            <a:ext cx="4114800" cy="411480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501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1" name="Picture Placeholder 13"/>
          <p:cNvSpPr>
            <a:spLocks noGrp="1" noChangeAspect="1"/>
          </p:cNvSpPr>
          <p:nvPr>
            <p:ph type="pic" sz="quarter" idx="14"/>
          </p:nvPr>
        </p:nvSpPr>
        <p:spPr>
          <a:xfrm>
            <a:off x="7297948" y="3197525"/>
            <a:ext cx="4114800" cy="411480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501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2" name="Picture Placeholder 13"/>
          <p:cNvSpPr>
            <a:spLocks noGrp="1" noChangeAspect="1"/>
          </p:cNvSpPr>
          <p:nvPr>
            <p:ph type="pic" sz="quarter" idx="15"/>
          </p:nvPr>
        </p:nvSpPr>
        <p:spPr>
          <a:xfrm>
            <a:off x="12954659" y="3197525"/>
            <a:ext cx="4114800" cy="411480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501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3" name="Picture Placeholder 13"/>
          <p:cNvSpPr>
            <a:spLocks noGrp="1" noChangeAspect="1"/>
          </p:cNvSpPr>
          <p:nvPr>
            <p:ph type="pic" sz="quarter" idx="16"/>
          </p:nvPr>
        </p:nvSpPr>
        <p:spPr>
          <a:xfrm>
            <a:off x="18601817" y="3197525"/>
            <a:ext cx="4114800" cy="4114800"/>
          </a:xfrm>
          <a:prstGeom prst="ellipse">
            <a:avLst/>
          </a:prstGeom>
          <a:effectLst/>
        </p:spPr>
        <p:txBody>
          <a:bodyPr>
            <a:normAutofit/>
          </a:bodyPr>
          <a:lstStyle>
            <a:lvl1pPr marL="0" indent="0">
              <a:buNone/>
              <a:defRPr sz="2501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839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667863" y="3240713"/>
            <a:ext cx="10052051" cy="7647028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852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31847" y="3985545"/>
            <a:ext cx="13901543" cy="215900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sv-SE" noProof="0"/>
              <a:t>Klicka här för att ändra mall för rubrikformat</a:t>
            </a:r>
            <a:endParaRPr lang="en-US" noProof="0" dirty="0"/>
          </a:p>
        </p:txBody>
      </p:sp>
      <p:sp>
        <p:nvSpPr>
          <p:cNvPr id="22612" name="Rectangle 84"/>
          <p:cNvSpPr>
            <a:spLocks noChangeArrowheads="1"/>
          </p:cNvSpPr>
          <p:nvPr/>
        </p:nvSpPr>
        <p:spPr bwMode="auto">
          <a:xfrm>
            <a:off x="23721656" y="377831"/>
            <a:ext cx="655994" cy="43180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b-NO" sz="210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0"/>
          </p:nvPr>
        </p:nvSpPr>
        <p:spPr>
          <a:xfrm>
            <a:off x="9233288" y="6216521"/>
            <a:ext cx="13904330" cy="9917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sv-SE" noProof="0"/>
              <a:t>Redigera format för bakgrundstext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7A2CF174-BE4D-488E-9582-DDDB6DFEFE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8281" y="1505027"/>
            <a:ext cx="9851379" cy="9988410"/>
          </a:xfrm>
          <a:prstGeom prst="rect">
            <a:avLst/>
          </a:prstGeom>
        </p:spPr>
      </p:pic>
      <p:sp>
        <p:nvSpPr>
          <p:cNvPr id="11" name="Platshållare för text 2">
            <a:extLst>
              <a:ext uri="{FF2B5EF4-FFF2-40B4-BE49-F238E27FC236}">
                <a16:creationId xmlns:a16="http://schemas.microsoft.com/office/drawing/2014/main" id="{EE9CBE1B-73E0-460A-9E00-783AA8852F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33288" y="8129193"/>
            <a:ext cx="11606526" cy="99174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sv-SE" noProof="0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5601926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8717784" y="4603263"/>
            <a:ext cx="6927408" cy="9112739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6478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ptop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8368334" y="3668923"/>
            <a:ext cx="7607690" cy="4731613"/>
          </a:xfrm>
          <a:noFill/>
        </p:spPr>
        <p:txBody>
          <a:bodyPr>
            <a:normAutofit/>
          </a:bodyPr>
          <a:lstStyle>
            <a:lvl1pPr marL="0" indent="0">
              <a:buNone/>
              <a:defRPr sz="20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63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C831AD-93A4-4438-8684-58FDFC56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481680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ED0DA4-088A-4891-9DF6-129962394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0E0E234-6BE1-4D23-B515-6D6CFA596E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6401" y="3168985"/>
            <a:ext cx="19694525" cy="9431337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830429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767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2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0F44C5-3122-480D-9C3B-AFBB03EBF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D6E70A5-2A49-4CF3-9907-2D0AA51C077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2126" y="3168650"/>
            <a:ext cx="9657907" cy="978217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innehåll 3">
            <a:extLst>
              <a:ext uri="{FF2B5EF4-FFF2-40B4-BE49-F238E27FC236}">
                <a16:creationId xmlns:a16="http://schemas.microsoft.com/office/drawing/2014/main" id="{E3197AD6-1D7B-4FFB-BA28-2DBA02F126C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1713537" y="3168650"/>
            <a:ext cx="9657907" cy="978217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742638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3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FF4F9B-AAFB-443B-9E8C-0CF350B8F795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2"/>
          </p:nvPr>
        </p:nvSpPr>
        <p:spPr>
          <a:xfrm>
            <a:off x="1675966" y="3189328"/>
            <a:ext cx="6149598" cy="876935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innehåll 7"/>
          <p:cNvSpPr>
            <a:spLocks noGrp="1"/>
          </p:cNvSpPr>
          <p:nvPr>
            <p:ph sz="quarter" idx="15"/>
          </p:nvPr>
        </p:nvSpPr>
        <p:spPr>
          <a:xfrm>
            <a:off x="8448906" y="3188889"/>
            <a:ext cx="6149598" cy="876935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4" name="Platshållare för innehåll 7"/>
          <p:cNvSpPr>
            <a:spLocks noGrp="1"/>
          </p:cNvSpPr>
          <p:nvPr>
            <p:ph sz="quarter" idx="16"/>
          </p:nvPr>
        </p:nvSpPr>
        <p:spPr>
          <a:xfrm>
            <a:off x="15221846" y="3189328"/>
            <a:ext cx="6149598" cy="876935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0446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2 rubrik+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88A2E0-EFAA-428B-ADEF-006AE982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0F40C46-D495-45DD-88FA-0D1D536649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6400" y="3189696"/>
            <a:ext cx="9382125" cy="1254716"/>
          </a:xfrm>
        </p:spPr>
        <p:txBody>
          <a:bodyPr anchor="ctr">
            <a:noAutofit/>
          </a:bodyPr>
          <a:lstStyle>
            <a:lvl1pPr>
              <a:defRPr sz="5400" b="1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583F178F-C022-4733-9CA4-CF6B4B43D2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989319" y="3189696"/>
            <a:ext cx="9382125" cy="1254716"/>
          </a:xfrm>
        </p:spPr>
        <p:txBody>
          <a:bodyPr anchor="ctr">
            <a:noAutofit/>
          </a:bodyPr>
          <a:lstStyle>
            <a:lvl1pPr>
              <a:defRPr sz="5400" b="1"/>
            </a:lvl1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C324559F-FB12-4A08-AD54-3FFA76305A4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676400" y="4444412"/>
            <a:ext cx="9382125" cy="742156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innehåll 6">
            <a:extLst>
              <a:ext uri="{FF2B5EF4-FFF2-40B4-BE49-F238E27FC236}">
                <a16:creationId xmlns:a16="http://schemas.microsoft.com/office/drawing/2014/main" id="{71F2D73B-0ADE-45FB-B66D-1F1A80185C0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972263" y="4444412"/>
            <a:ext cx="9382125" cy="742156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21058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-3177" y="0"/>
            <a:ext cx="24426547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71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2" y="3121644"/>
            <a:ext cx="24439601" cy="6368806"/>
          </a:xfrm>
          <a:effectLst/>
        </p:spPr>
        <p:txBody>
          <a:bodyPr>
            <a:normAutofit/>
          </a:bodyPr>
          <a:lstStyle>
            <a:lvl1pPr marL="0" indent="0">
              <a:buNone/>
              <a:defRPr sz="3600">
                <a:ln>
                  <a:noFill/>
                </a:ln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70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5" y="1072585"/>
            <a:ext cx="19695479" cy="1689385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211034"/>
            <a:ext cx="19695478" cy="895513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26742" y="12548634"/>
            <a:ext cx="681843" cy="492406"/>
          </a:xfrm>
          <a:prstGeom prst="rect">
            <a:avLst/>
          </a:prstGeom>
          <a:noFill/>
        </p:spPr>
        <p:txBody>
          <a:bodyPr wrap="none" lIns="182843" tIns="91422" rIns="182843" bIns="91422" rtlCol="0">
            <a:spAutoFit/>
          </a:bodyPr>
          <a:lstStyle/>
          <a:p>
            <a:pPr algn="ctr"/>
            <a:fld id="{260E2A6B-A809-4840-BF14-8648BC0BDF87}" type="slidenum">
              <a:rPr lang="id-ID" sz="20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id-ID" sz="239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/>
          <p:cNvSpPr/>
          <p:nvPr userDrawn="1"/>
        </p:nvSpPr>
        <p:spPr>
          <a:xfrm>
            <a:off x="608051" y="12441242"/>
            <a:ext cx="687533" cy="687533"/>
          </a:xfrm>
          <a:prstGeom prst="ellipse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>
              <a:solidFill>
                <a:schemeClr val="tx1"/>
              </a:solidFill>
              <a:latin typeface="Lato Light"/>
              <a:cs typeface="Lato Light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B56EE40F-8164-F149-BE8C-7E5C5F3DCD06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6260" y="10621581"/>
            <a:ext cx="2956314" cy="299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20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69" r:id="rId2"/>
    <p:sldLayoutId id="2147484071" r:id="rId3"/>
    <p:sldLayoutId id="2147484066" r:id="rId4"/>
    <p:sldLayoutId id="2147484067" r:id="rId5"/>
    <p:sldLayoutId id="2147484068" r:id="rId6"/>
    <p:sldLayoutId id="2147484070" r:id="rId7"/>
    <p:sldLayoutId id="2147484052" r:id="rId8"/>
    <p:sldLayoutId id="2147484053" r:id="rId9"/>
    <p:sldLayoutId id="2147484054" r:id="rId10"/>
    <p:sldLayoutId id="2147484055" r:id="rId11"/>
    <p:sldLayoutId id="2147484056" r:id="rId12"/>
    <p:sldLayoutId id="2147484057" r:id="rId13"/>
    <p:sldLayoutId id="2147484058" r:id="rId14"/>
    <p:sldLayoutId id="2147484059" r:id="rId15"/>
    <p:sldLayoutId id="2147484060" r:id="rId16"/>
    <p:sldLayoutId id="2147484061" r:id="rId17"/>
    <p:sldLayoutId id="2147484062" r:id="rId18"/>
    <p:sldLayoutId id="2147484063" r:id="rId19"/>
    <p:sldLayoutId id="2147484064" r:id="rId20"/>
    <p:sldLayoutId id="2147484065" r:id="rId21"/>
  </p:sldLayoutIdLst>
  <p:hf hdr="0" dt="0"/>
  <p:txStyles>
    <p:titleStyle>
      <a:lvl1pPr algn="l" defTabSz="1828464" rtl="0" eaLnBrk="1" latinLnBrk="0" hangingPunct="1">
        <a:lnSpc>
          <a:spcPct val="90000"/>
        </a:lnSpc>
        <a:spcBef>
          <a:spcPct val="0"/>
        </a:spcBef>
        <a:buNone/>
        <a:defRPr lang="en-US" sz="600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182846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lang="en-US" sz="4800" kern="1200" dirty="0" smtClean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233" indent="0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4000" kern="1200" dirty="0" smtClean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28464" indent="0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3600" kern="1200" dirty="0" smtClean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742697" indent="0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3201" kern="1200" dirty="0" smtClean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3656928" indent="0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lang="en-US" sz="3201" kern="1200" dirty="0">
          <a:solidFill>
            <a:schemeClr val="bg2"/>
          </a:solidFill>
          <a:effectLst/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028277" indent="-457116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510" indent="-457116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741" indent="-457116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975" indent="-457116" algn="l" defTabSz="182846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33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64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97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928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162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94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626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858" algn="l" defTabSz="182846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produktionsspecialist.sthlm@citymail.se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A3A88D4-6969-48EF-9941-B3FA6B1DDF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32245" y="10783303"/>
            <a:ext cx="16238251" cy="991740"/>
          </a:xfrm>
        </p:spPr>
        <p:txBody>
          <a:bodyPr/>
          <a:lstStyle/>
          <a:p>
            <a:r>
              <a:rPr lang="en-US" dirty="0" err="1">
                <a:solidFill>
                  <a:schemeClr val="accent3"/>
                </a:solidFill>
              </a:rPr>
              <a:t>CityMail´s</a:t>
            </a:r>
            <a:r>
              <a:rPr lang="en-US" dirty="0">
                <a:solidFill>
                  <a:schemeClr val="accent3"/>
                </a:solidFill>
              </a:rPr>
              <a:t> packing instruction for print file </a:t>
            </a:r>
            <a:r>
              <a:rPr lang="en-US" dirty="0" err="1">
                <a:solidFill>
                  <a:schemeClr val="accent3"/>
                </a:solidFill>
              </a:rPr>
              <a:t>optimising</a:t>
            </a:r>
            <a:r>
              <a:rPr lang="en-US" dirty="0">
                <a:solidFill>
                  <a:schemeClr val="accent3"/>
                </a:solidFill>
              </a:rPr>
              <a:t> program – POP</a:t>
            </a:r>
          </a:p>
          <a:p>
            <a:r>
              <a:rPr lang="en-US" dirty="0">
                <a:solidFill>
                  <a:schemeClr val="accent3"/>
                </a:solidFill>
              </a:rPr>
              <a:t>Applies from 2023-06-09</a:t>
            </a:r>
            <a:endParaRPr lang="sv-SE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23439105-E0B8-453A-9DF9-639AED0B6826}"/>
              </a:ext>
            </a:extLst>
          </p:cNvPr>
          <p:cNvSpPr/>
          <p:nvPr/>
        </p:nvSpPr>
        <p:spPr>
          <a:xfrm>
            <a:off x="16578590" y="4555102"/>
            <a:ext cx="1673524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85D8FE70-C164-4B28-B826-3FF8F1F022A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521" y="4844716"/>
            <a:ext cx="7162800" cy="4138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5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9443F9-9CC1-4AD5-B39B-00ABF5BFF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Print </a:t>
            </a:r>
            <a:r>
              <a:rPr lang="sv-SE" sz="5400" dirty="0" err="1"/>
              <a:t>file</a:t>
            </a:r>
            <a:r>
              <a:rPr lang="sv-SE" sz="5400" dirty="0"/>
              <a:t> </a:t>
            </a:r>
            <a:r>
              <a:rPr lang="sv-SE" sz="5400" dirty="0" err="1"/>
              <a:t>optimising</a:t>
            </a:r>
            <a:endParaRPr lang="en-GB" sz="5400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0BCBF11E-47D5-4788-AE80-14D67E2DCED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6401" y="2639595"/>
            <a:ext cx="19694525" cy="9431337"/>
          </a:xfrm>
        </p:spPr>
        <p:txBody>
          <a:bodyPr/>
          <a:lstStyle/>
          <a:p>
            <a:r>
              <a:rPr lang="sv-SE" sz="3200" b="1" dirty="0" err="1"/>
              <a:t>There</a:t>
            </a:r>
            <a:r>
              <a:rPr lang="sv-SE" sz="3200" b="1" dirty="0"/>
              <a:t> </a:t>
            </a:r>
            <a:r>
              <a:rPr lang="sv-SE" sz="3200" b="1" dirty="0" err="1"/>
              <a:t>are</a:t>
            </a:r>
            <a:r>
              <a:rPr lang="sv-SE" sz="3200" b="1" dirty="0"/>
              <a:t> </a:t>
            </a:r>
            <a:r>
              <a:rPr lang="sv-SE" sz="3200" b="1" dirty="0" err="1"/>
              <a:t>more</a:t>
            </a:r>
            <a:r>
              <a:rPr lang="sv-SE" sz="3200" b="1" dirty="0"/>
              <a:t> </a:t>
            </a:r>
            <a:r>
              <a:rPr lang="sv-SE" sz="3200" b="1" dirty="0" err="1"/>
              <a:t>then</a:t>
            </a:r>
            <a:r>
              <a:rPr lang="sv-SE" sz="3200" b="1" dirty="0"/>
              <a:t> </a:t>
            </a:r>
            <a:r>
              <a:rPr lang="sv-SE" sz="3200" b="1" dirty="0" err="1"/>
              <a:t>one</a:t>
            </a:r>
            <a:r>
              <a:rPr lang="sv-SE" sz="3200" b="1" dirty="0"/>
              <a:t> </a:t>
            </a:r>
            <a:r>
              <a:rPr lang="sv-SE" sz="3200" b="1" dirty="0" err="1"/>
              <a:t>way</a:t>
            </a:r>
            <a:r>
              <a:rPr lang="sv-SE" sz="3200" b="1" dirty="0"/>
              <a:t> to POP a </a:t>
            </a:r>
            <a:r>
              <a:rPr lang="sv-SE" sz="3200" b="1" dirty="0" err="1"/>
              <a:t>file</a:t>
            </a:r>
            <a:r>
              <a:rPr lang="sv-SE" sz="3200" b="1" dirty="0"/>
              <a:t>.</a:t>
            </a:r>
          </a:p>
          <a:p>
            <a:pPr marL="457200" indent="-457200" fontAlgn="base">
              <a:spcAft>
                <a:spcPts val="600"/>
              </a:spcAft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tabLst>
                <a:tab pos="2868613" algn="l"/>
              </a:tabLst>
              <a:defRPr/>
            </a:pPr>
            <a:endParaRPr lang="sv-SE" sz="2600" dirty="0">
              <a:sym typeface="Wingdings" pitchFamily="2" charset="2"/>
            </a:endParaRPr>
          </a:p>
          <a:p>
            <a:pPr marL="457200" indent="-457200" fontAlgn="base">
              <a:spcAft>
                <a:spcPts val="600"/>
              </a:spcAft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tabLst>
                <a:tab pos="2868613" algn="l"/>
              </a:tabLst>
              <a:defRPr/>
            </a:pPr>
            <a:r>
              <a:rPr lang="sv-SE" sz="2600" dirty="0" err="1">
                <a:sym typeface="Wingdings" pitchFamily="2" charset="2"/>
              </a:rPr>
              <a:t>Automatically</a:t>
            </a:r>
            <a:r>
              <a:rPr lang="sv-SE" sz="2600" dirty="0">
                <a:sym typeface="Wingdings" pitchFamily="2" charset="2"/>
              </a:rPr>
              <a:t> by the Sorteringsprogrammet</a:t>
            </a:r>
          </a:p>
          <a:p>
            <a:pPr marL="457200" indent="-457200" fontAlgn="base">
              <a:spcAft>
                <a:spcPts val="600"/>
              </a:spcAft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tabLst>
                <a:tab pos="2868613" algn="l"/>
              </a:tabLst>
              <a:defRPr/>
            </a:pPr>
            <a:endParaRPr lang="sv-SE" sz="2600" dirty="0">
              <a:sym typeface="Wingdings" pitchFamily="2" charset="2"/>
            </a:endParaRPr>
          </a:p>
          <a:p>
            <a:pPr marL="457200" indent="-457200" fontAlgn="base">
              <a:spcAft>
                <a:spcPts val="600"/>
              </a:spcAft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tabLst>
                <a:tab pos="2868613" algn="l"/>
              </a:tabLst>
              <a:defRPr/>
            </a:pPr>
            <a:r>
              <a:rPr lang="en-GB" sz="2600" dirty="0">
                <a:sym typeface="Wingdings" pitchFamily="2" charset="2"/>
              </a:rPr>
              <a:t>Automatically</a:t>
            </a:r>
            <a:r>
              <a:rPr lang="sv-SE" sz="2600" dirty="0">
                <a:sym typeface="Wingdings" pitchFamily="2" charset="2"/>
              </a:rPr>
              <a:t> by 21 Grams </a:t>
            </a:r>
            <a:r>
              <a:rPr lang="sv-SE" sz="2600" dirty="0" err="1">
                <a:sym typeface="Wingdings" pitchFamily="2" charset="2"/>
              </a:rPr>
              <a:t>sorting</a:t>
            </a:r>
            <a:r>
              <a:rPr lang="sv-SE" sz="2600" dirty="0">
                <a:sym typeface="Wingdings" pitchFamily="2" charset="2"/>
              </a:rPr>
              <a:t> programs</a:t>
            </a:r>
          </a:p>
          <a:p>
            <a:pPr marL="457200" indent="-457200" fontAlgn="base">
              <a:spcAft>
                <a:spcPts val="600"/>
              </a:spcAft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tabLst>
                <a:tab pos="2868613" algn="l"/>
              </a:tabLst>
              <a:defRPr/>
            </a:pPr>
            <a:endParaRPr lang="sv-SE" sz="2600" dirty="0">
              <a:sym typeface="Wingdings" pitchFamily="2" charset="2"/>
            </a:endParaRPr>
          </a:p>
          <a:p>
            <a:pPr marL="457200" indent="-457200" fontAlgn="base">
              <a:spcAft>
                <a:spcPts val="600"/>
              </a:spcAft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tabLst>
                <a:tab pos="2868613" algn="l"/>
              </a:tabLst>
              <a:defRPr/>
            </a:pPr>
            <a:r>
              <a:rPr lang="sv-SE" sz="2600" dirty="0">
                <a:sym typeface="Wingdings" pitchFamily="2" charset="2"/>
              </a:rPr>
              <a:t>Integration in </a:t>
            </a:r>
            <a:r>
              <a:rPr lang="sv-SE" sz="2600" dirty="0" err="1">
                <a:sym typeface="Wingdings" pitchFamily="2" charset="2"/>
              </a:rPr>
              <a:t>companys</a:t>
            </a:r>
            <a:r>
              <a:rPr lang="sv-SE" sz="2600" dirty="0">
                <a:sym typeface="Wingdings" pitchFamily="2" charset="2"/>
              </a:rPr>
              <a:t> </a:t>
            </a:r>
            <a:r>
              <a:rPr lang="sv-SE" sz="2600" dirty="0" err="1">
                <a:sym typeface="Wingdings" pitchFamily="2" charset="2"/>
              </a:rPr>
              <a:t>own</a:t>
            </a:r>
            <a:r>
              <a:rPr lang="sv-SE" sz="2600" dirty="0">
                <a:sym typeface="Wingdings" pitchFamily="2" charset="2"/>
              </a:rPr>
              <a:t> Business system/</a:t>
            </a:r>
            <a:r>
              <a:rPr lang="sv-SE" sz="2600" dirty="0" err="1">
                <a:sym typeface="Wingdings" pitchFamily="2" charset="2"/>
              </a:rPr>
              <a:t>Production</a:t>
            </a:r>
            <a:r>
              <a:rPr lang="sv-SE" sz="2600" dirty="0">
                <a:sym typeface="Wingdings" pitchFamily="2" charset="2"/>
              </a:rPr>
              <a:t> system</a:t>
            </a:r>
          </a:p>
          <a:p>
            <a:endParaRPr lang="sv-SE" sz="2600" dirty="0">
              <a:sym typeface="Wingdings" pitchFamily="2" charset="2"/>
            </a:endParaRPr>
          </a:p>
          <a:p>
            <a:pPr marL="457200" indent="-457200" fontAlgn="base">
              <a:spcAft>
                <a:spcPts val="600"/>
              </a:spcAft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  <a:tabLst>
                <a:tab pos="2868613" algn="l"/>
              </a:tabLst>
              <a:defRPr/>
            </a:pPr>
            <a:r>
              <a:rPr lang="sv-SE" sz="2600" dirty="0" err="1">
                <a:sym typeface="Wingdings" pitchFamily="2" charset="2"/>
              </a:rPr>
              <a:t>Upload</a:t>
            </a:r>
            <a:r>
              <a:rPr lang="sv-SE" sz="2600" dirty="0">
                <a:sym typeface="Wingdings" pitchFamily="2" charset="2"/>
              </a:rPr>
              <a:t> by </a:t>
            </a:r>
            <a:r>
              <a:rPr lang="sv-SE" sz="2600" dirty="0" err="1">
                <a:sym typeface="Wingdings" pitchFamily="2" charset="2"/>
              </a:rPr>
              <a:t>function</a:t>
            </a:r>
            <a:r>
              <a:rPr lang="sv-SE" sz="2600" dirty="0">
                <a:sym typeface="Wingdings" pitchFamily="2" charset="2"/>
              </a:rPr>
              <a:t> in </a:t>
            </a:r>
            <a:r>
              <a:rPr lang="sv-SE" sz="2600" dirty="0" err="1">
                <a:sym typeface="Wingdings" pitchFamily="2" charset="2"/>
              </a:rPr>
              <a:t>Customer</a:t>
            </a:r>
            <a:r>
              <a:rPr lang="sv-SE" sz="2600" dirty="0">
                <a:sym typeface="Wingdings" pitchFamily="2" charset="2"/>
              </a:rPr>
              <a:t> web/Partner web					                         </a:t>
            </a:r>
            <a:r>
              <a:rPr lang="sv-SE" sz="2200" dirty="0" err="1">
                <a:sym typeface="Wingdings" pitchFamily="2" charset="2"/>
              </a:rPr>
              <a:t>When</a:t>
            </a:r>
            <a:r>
              <a:rPr lang="sv-SE" sz="2200" dirty="0">
                <a:sym typeface="Wingdings" pitchFamily="2" charset="2"/>
              </a:rPr>
              <a:t> the </a:t>
            </a:r>
            <a:r>
              <a:rPr lang="sv-SE" sz="2200" dirty="0" err="1">
                <a:sym typeface="Wingdings" pitchFamily="2" charset="2"/>
              </a:rPr>
              <a:t>file</a:t>
            </a:r>
            <a:r>
              <a:rPr lang="sv-SE" sz="2200" dirty="0">
                <a:sym typeface="Wingdings" pitchFamily="2" charset="2"/>
              </a:rPr>
              <a:t> is </a:t>
            </a:r>
            <a:r>
              <a:rPr lang="sv-SE" sz="2200" dirty="0" err="1">
                <a:sym typeface="Wingdings" pitchFamily="2" charset="2"/>
              </a:rPr>
              <a:t>complete</a:t>
            </a:r>
            <a:r>
              <a:rPr lang="sv-SE" sz="2200" dirty="0">
                <a:sym typeface="Wingdings" pitchFamily="2" charset="2"/>
              </a:rPr>
              <a:t> the program </a:t>
            </a:r>
            <a:r>
              <a:rPr lang="sv-SE" sz="2200" dirty="0" err="1">
                <a:sym typeface="Wingdings" pitchFamily="2" charset="2"/>
              </a:rPr>
              <a:t>sends</a:t>
            </a:r>
            <a:r>
              <a:rPr lang="sv-SE" sz="2200" dirty="0">
                <a:sym typeface="Wingdings" pitchFamily="2" charset="2"/>
              </a:rPr>
              <a:t> an email to </a:t>
            </a:r>
            <a:r>
              <a:rPr lang="sv-SE" sz="2200" dirty="0" err="1">
                <a:sym typeface="Wingdings" pitchFamily="2" charset="2"/>
              </a:rPr>
              <a:t>selected</a:t>
            </a:r>
            <a:r>
              <a:rPr lang="sv-SE" sz="2200" dirty="0">
                <a:sym typeface="Wingdings" pitchFamily="2" charset="2"/>
              </a:rPr>
              <a:t> recipient. 					        The email shows </a:t>
            </a:r>
            <a:r>
              <a:rPr lang="sv-SE" sz="2200" dirty="0" err="1">
                <a:sym typeface="Wingdings" pitchFamily="2" charset="2"/>
              </a:rPr>
              <a:t>address</a:t>
            </a:r>
            <a:r>
              <a:rPr lang="sv-SE" sz="2200" dirty="0">
                <a:sym typeface="Wingdings" pitchFamily="2" charset="2"/>
              </a:rPr>
              <a:t> </a:t>
            </a:r>
            <a:r>
              <a:rPr lang="sv-SE" sz="2200" dirty="0" err="1">
                <a:sym typeface="Wingdings" pitchFamily="2" charset="2"/>
              </a:rPr>
              <a:t>matching</a:t>
            </a:r>
            <a:r>
              <a:rPr lang="sv-SE" sz="2200" dirty="0">
                <a:sym typeface="Wingdings" pitchFamily="2" charset="2"/>
              </a:rPr>
              <a:t> </a:t>
            </a:r>
            <a:r>
              <a:rPr lang="sv-SE" sz="2200" dirty="0" err="1">
                <a:sym typeface="Wingdings" pitchFamily="2" charset="2"/>
              </a:rPr>
              <a:t>statitics</a:t>
            </a:r>
            <a:r>
              <a:rPr lang="sv-SE" sz="2200" dirty="0">
                <a:sym typeface="Wingdings" pitchFamily="2" charset="2"/>
              </a:rPr>
              <a:t>.</a:t>
            </a:r>
            <a:r>
              <a:rPr lang="sv-SE" sz="2200" dirty="0"/>
              <a:t>							   NOTE! </a:t>
            </a:r>
            <a:r>
              <a:rPr lang="sv-SE" sz="2200" dirty="0" err="1"/>
              <a:t>Aplies</a:t>
            </a:r>
            <a:r>
              <a:rPr lang="sv-SE" sz="2200" dirty="0"/>
              <a:t> </a:t>
            </a:r>
            <a:r>
              <a:rPr lang="sv-SE" sz="2200" dirty="0" err="1"/>
              <a:t>only</a:t>
            </a:r>
            <a:r>
              <a:rPr lang="sv-SE" sz="2200" dirty="0"/>
              <a:t> to </a:t>
            </a:r>
            <a:r>
              <a:rPr lang="en-GB" sz="2200" dirty="0"/>
              <a:t>POP </a:t>
            </a:r>
            <a:r>
              <a:rPr lang="sv-SE" sz="2200" dirty="0"/>
              <a:t>in </a:t>
            </a:r>
            <a:r>
              <a:rPr lang="sv-SE" sz="2400" dirty="0" err="1">
                <a:sym typeface="Wingdings" pitchFamily="2" charset="2"/>
              </a:rPr>
              <a:t>Customer</a:t>
            </a:r>
            <a:r>
              <a:rPr lang="sv-SE" sz="2400" dirty="0">
                <a:sym typeface="Wingdings" pitchFamily="2" charset="2"/>
              </a:rPr>
              <a:t> web/Partner web</a:t>
            </a:r>
            <a:r>
              <a:rPr lang="sv-SE" sz="2200" dirty="0"/>
              <a:t>.</a:t>
            </a:r>
          </a:p>
          <a:p>
            <a:pPr fontAlgn="base">
              <a:spcAft>
                <a:spcPts val="600"/>
              </a:spcAft>
              <a:buClr>
                <a:schemeClr val="accent3"/>
              </a:buClr>
              <a:buSzPct val="80000"/>
              <a:tabLst>
                <a:tab pos="2868613" algn="l"/>
              </a:tabLst>
              <a:defRPr/>
            </a:pPr>
            <a:endParaRPr lang="sv-SE" sz="2600" dirty="0">
              <a:sym typeface="Wingdings" pitchFamily="2" charset="2"/>
            </a:endParaRPr>
          </a:p>
          <a:p>
            <a:endParaRPr lang="en-GB" sz="2600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7E3B26C-B59C-42E1-9194-7A20A61F5C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0520" y="4026568"/>
            <a:ext cx="7372349" cy="6801853"/>
          </a:xfrm>
          <a:prstGeom prst="rect">
            <a:avLst/>
          </a:prstGeom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A57292DD-A50B-4454-8E0C-6183DD446114}"/>
              </a:ext>
            </a:extLst>
          </p:cNvPr>
          <p:cNvSpPr/>
          <p:nvPr/>
        </p:nvSpPr>
        <p:spPr>
          <a:xfrm>
            <a:off x="15352295" y="4026568"/>
            <a:ext cx="1828800" cy="7379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663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47FB98-5429-421C-ABF4-2167F39C5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sv-SE" dirty="0"/>
              <a:t>Produktionsfil</a:t>
            </a:r>
            <a:br>
              <a:rPr lang="sv-SE" altLang="sv-SE" sz="4000" dirty="0">
                <a:solidFill>
                  <a:srgbClr val="84B61F"/>
                </a:solidFill>
              </a:rPr>
            </a:b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46B91D-57BF-4818-B668-151094E01D0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6919" y="2302712"/>
            <a:ext cx="19694525" cy="9431337"/>
          </a:xfrm>
        </p:spPr>
        <p:txBody>
          <a:bodyPr/>
          <a:lstStyle/>
          <a:p>
            <a:r>
              <a:rPr lang="sv-SE" sz="3200" b="1" dirty="0" err="1"/>
              <a:t>There</a:t>
            </a:r>
            <a:r>
              <a:rPr lang="sv-SE" sz="3200" b="1" dirty="0"/>
              <a:t> </a:t>
            </a:r>
            <a:r>
              <a:rPr lang="sv-SE" sz="3200" b="1" dirty="0" err="1"/>
              <a:t>will</a:t>
            </a:r>
            <a:r>
              <a:rPr lang="sv-SE" sz="3200" b="1" dirty="0"/>
              <a:t> be new </a:t>
            </a:r>
            <a:r>
              <a:rPr lang="sv-SE" sz="3200" b="1" dirty="0" err="1"/>
              <a:t>columns</a:t>
            </a:r>
            <a:r>
              <a:rPr lang="sv-SE" sz="3200" b="1" dirty="0"/>
              <a:t> in the </a:t>
            </a:r>
            <a:r>
              <a:rPr lang="sv-SE" sz="3200" b="1" dirty="0" err="1"/>
              <a:t>production</a:t>
            </a:r>
            <a:r>
              <a:rPr lang="sv-SE" sz="3200" b="1" dirty="0"/>
              <a:t> </a:t>
            </a:r>
            <a:r>
              <a:rPr lang="sv-SE" sz="3200" b="1" dirty="0" err="1"/>
              <a:t>file</a:t>
            </a:r>
            <a:r>
              <a:rPr lang="sv-SE" sz="3200" b="1" dirty="0"/>
              <a:t>. </a:t>
            </a:r>
          </a:p>
          <a:p>
            <a:endParaRPr lang="sv-SE" sz="2800" dirty="0"/>
          </a:p>
          <a:p>
            <a:r>
              <a:rPr lang="en-GB" sz="2800" b="1" dirty="0"/>
              <a:t>Serial number</a:t>
            </a:r>
            <a:r>
              <a:rPr lang="sv-SE" sz="2800" b="1" dirty="0"/>
              <a:t>: </a:t>
            </a:r>
            <a:r>
              <a:rPr lang="sv-SE" sz="2800" dirty="0" err="1"/>
              <a:t>Numbered</a:t>
            </a:r>
            <a:r>
              <a:rPr lang="sv-SE" sz="2800" b="1" dirty="0"/>
              <a:t> </a:t>
            </a:r>
            <a:r>
              <a:rPr lang="sv-SE" sz="2800" dirty="0" err="1"/>
              <a:t>column</a:t>
            </a:r>
            <a:r>
              <a:rPr lang="sv-SE" sz="2800" dirty="0"/>
              <a:t> to </a:t>
            </a:r>
            <a:r>
              <a:rPr lang="sv-SE" sz="2800" dirty="0" err="1"/>
              <a:t>maintain</a:t>
            </a:r>
            <a:r>
              <a:rPr lang="sv-SE" sz="2800" dirty="0"/>
              <a:t> the </a:t>
            </a:r>
            <a:r>
              <a:rPr lang="sv-SE" sz="2800" dirty="0" err="1"/>
              <a:t>production</a:t>
            </a:r>
            <a:r>
              <a:rPr lang="sv-SE" sz="2800" dirty="0"/>
              <a:t> order</a:t>
            </a:r>
          </a:p>
          <a:p>
            <a:r>
              <a:rPr lang="sv-SE" sz="2800" b="1" dirty="0" err="1"/>
              <a:t>PrintKey</a:t>
            </a:r>
            <a:r>
              <a:rPr lang="sv-SE" sz="2800" b="1" dirty="0"/>
              <a:t>/</a:t>
            </a:r>
            <a:r>
              <a:rPr lang="sv-SE" sz="2800" b="1" dirty="0" err="1"/>
              <a:t>SortKey</a:t>
            </a:r>
            <a:r>
              <a:rPr lang="sv-SE" sz="2800" b="1" dirty="0"/>
              <a:t>: </a:t>
            </a:r>
            <a:r>
              <a:rPr lang="sv-SE" sz="2800" dirty="0" err="1"/>
              <a:t>Shall</a:t>
            </a:r>
            <a:r>
              <a:rPr lang="sv-SE" sz="2800" dirty="0"/>
              <a:t> be </a:t>
            </a:r>
            <a:r>
              <a:rPr lang="sv-SE" sz="2800" dirty="0" err="1"/>
              <a:t>printed</a:t>
            </a:r>
            <a:r>
              <a:rPr lang="sv-SE" sz="2800" dirty="0"/>
              <a:t> on the postal item</a:t>
            </a:r>
          </a:p>
          <a:p>
            <a:r>
              <a:rPr lang="sv-SE" sz="2800" b="1" dirty="0"/>
              <a:t>Postal operator: </a:t>
            </a:r>
            <a:r>
              <a:rPr lang="sv-SE" sz="2800" dirty="0" err="1"/>
              <a:t>Receiving</a:t>
            </a:r>
            <a:r>
              <a:rPr lang="sv-SE" sz="2800" dirty="0"/>
              <a:t> postal </a:t>
            </a:r>
            <a:r>
              <a:rPr lang="sv-SE" sz="2800" dirty="0" err="1"/>
              <a:t>distributor</a:t>
            </a:r>
            <a:r>
              <a:rPr lang="sv-SE" sz="2800" dirty="0"/>
              <a:t> </a:t>
            </a:r>
          </a:p>
          <a:p>
            <a:r>
              <a:rPr lang="sv-SE" sz="2800" b="1" dirty="0"/>
              <a:t>Buntning/</a:t>
            </a:r>
            <a:r>
              <a:rPr lang="sv-SE" sz="2800" b="1" dirty="0" err="1"/>
              <a:t>BundleKey</a:t>
            </a:r>
            <a:r>
              <a:rPr lang="sv-SE" sz="2800" b="1" dirty="0"/>
              <a:t>: </a:t>
            </a:r>
            <a:r>
              <a:rPr lang="sv-SE" sz="2800" dirty="0" err="1"/>
              <a:t>Bundeling</a:t>
            </a:r>
            <a:r>
              <a:rPr lang="sv-SE" sz="2800" dirty="0"/>
              <a:t> support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72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7DA7FA-E3DE-45FE-817E-F149D23A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 err="1"/>
              <a:t>SortKey</a:t>
            </a:r>
            <a:endParaRPr lang="en-GB" sz="5400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E268F98-FAE5-4103-AE70-8FFE0D1E55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5965" y="2702563"/>
            <a:ext cx="19694525" cy="9334035"/>
          </a:xfrm>
        </p:spPr>
        <p:txBody>
          <a:bodyPr>
            <a:normAutofit lnSpcReduction="10000"/>
          </a:bodyPr>
          <a:lstStyle/>
          <a:p>
            <a:r>
              <a:rPr lang="en-GB" sz="3200" b="1" dirty="0"/>
              <a:t>The </a:t>
            </a:r>
            <a:r>
              <a:rPr lang="en-GB" sz="3200" b="1" dirty="0" err="1"/>
              <a:t>SortKey</a:t>
            </a:r>
            <a:r>
              <a:rPr lang="en-GB" sz="3200" b="1" dirty="0"/>
              <a:t> is </a:t>
            </a:r>
            <a:r>
              <a:rPr lang="en-GB" sz="3200" b="1" dirty="0" err="1"/>
              <a:t>devided</a:t>
            </a:r>
            <a:r>
              <a:rPr lang="en-GB" sz="3200" b="1" dirty="0"/>
              <a:t> in two parts. </a:t>
            </a:r>
          </a:p>
          <a:p>
            <a:r>
              <a:rPr lang="en-GB" sz="2800" dirty="0"/>
              <a:t>One part is for </a:t>
            </a:r>
            <a:r>
              <a:rPr lang="en-GB" sz="2800" dirty="0" err="1"/>
              <a:t>bundeling</a:t>
            </a:r>
            <a:r>
              <a:rPr lang="en-GB" sz="2800" dirty="0"/>
              <a:t> and packing, the other part is used by CityMail in our production line (highlighted below). </a:t>
            </a:r>
          </a:p>
          <a:p>
            <a:r>
              <a:rPr lang="en-GB" sz="2800" dirty="0"/>
              <a:t>The numbers in the end of the </a:t>
            </a:r>
            <a:r>
              <a:rPr lang="en-GB" sz="2800" dirty="0" err="1"/>
              <a:t>SortKey</a:t>
            </a:r>
            <a:r>
              <a:rPr lang="en-GB" sz="2800" dirty="0"/>
              <a:t> is changed continuously.</a:t>
            </a:r>
          </a:p>
          <a:p>
            <a:endParaRPr lang="en-GB" sz="3000" i="1" dirty="0"/>
          </a:p>
          <a:p>
            <a:r>
              <a:rPr lang="en-GB" sz="2400" i="1" dirty="0"/>
              <a:t>Example sorting by hybrid:				Example full sorting by number </a:t>
            </a:r>
            <a:r>
              <a:rPr lang="en-GB" sz="2400" b="1" i="1" dirty="0"/>
              <a:t>(are not used today):</a:t>
            </a:r>
            <a:endParaRPr lang="en-GB" sz="2400" b="1" dirty="0"/>
          </a:p>
          <a:p>
            <a:r>
              <a:rPr lang="en-GB" sz="2400" dirty="0">
                <a:highlight>
                  <a:srgbClr val="FFFF00"/>
                </a:highlight>
              </a:rPr>
              <a:t>STH_114 </a:t>
            </a:r>
            <a:r>
              <a:rPr lang="en-GB" sz="2400" strike="sngStrike" dirty="0"/>
              <a:t>34 1077</a:t>
            </a:r>
            <a:r>
              <a:rPr lang="en-GB" sz="2400" dirty="0"/>
              <a:t> – Local bundle			</a:t>
            </a:r>
            <a:r>
              <a:rPr lang="en-GB" sz="2400" dirty="0">
                <a:highlight>
                  <a:srgbClr val="FFFF00"/>
                </a:highlight>
              </a:rPr>
              <a:t>STH_A14</a:t>
            </a:r>
            <a:r>
              <a:rPr lang="en-GB" sz="2400" dirty="0"/>
              <a:t> </a:t>
            </a:r>
            <a:r>
              <a:rPr lang="en-GB" sz="2400" strike="sngStrike" dirty="0"/>
              <a:t>128 0777</a:t>
            </a:r>
            <a:r>
              <a:rPr lang="en-GB" sz="2400" dirty="0"/>
              <a:t> – Local bundle</a:t>
            </a:r>
          </a:p>
          <a:p>
            <a:r>
              <a:rPr lang="en-US" sz="2400" dirty="0">
                <a:highlight>
                  <a:srgbClr val="FFFF00"/>
                </a:highlight>
              </a:rPr>
              <a:t>STH_11</a:t>
            </a:r>
            <a:r>
              <a:rPr lang="en-US" sz="2400" dirty="0">
                <a:highlight>
                  <a:srgbClr val="00FFFF"/>
                </a:highlight>
              </a:rPr>
              <a:t>4</a:t>
            </a:r>
            <a:r>
              <a:rPr lang="en-US" sz="2400" dirty="0"/>
              <a:t> </a:t>
            </a:r>
            <a:r>
              <a:rPr lang="en-US" sz="2400" strike="sngStrike" dirty="0"/>
              <a:t>34 1077</a:t>
            </a:r>
            <a:r>
              <a:rPr lang="en-US" sz="2400" dirty="0"/>
              <a:t> – Trans bundle			</a:t>
            </a:r>
            <a:r>
              <a:rPr lang="en-GB" sz="2400" dirty="0">
                <a:highlight>
                  <a:srgbClr val="FFFF00"/>
                </a:highlight>
              </a:rPr>
              <a:t>STH_A</a:t>
            </a:r>
            <a:r>
              <a:rPr lang="en-GB" sz="2400" dirty="0">
                <a:highlight>
                  <a:srgbClr val="00FFFF"/>
                </a:highlight>
              </a:rPr>
              <a:t>14</a:t>
            </a:r>
            <a:r>
              <a:rPr lang="en-GB" sz="2400" dirty="0"/>
              <a:t> </a:t>
            </a:r>
            <a:r>
              <a:rPr lang="en-GB" sz="2400" strike="sngStrike" dirty="0"/>
              <a:t>128 0777</a:t>
            </a:r>
            <a:r>
              <a:rPr lang="en-GB" sz="2400" dirty="0"/>
              <a:t> – Trans bundle</a:t>
            </a:r>
          </a:p>
          <a:p>
            <a:r>
              <a:rPr lang="en-GB" sz="2400" dirty="0">
                <a:highlight>
                  <a:srgbClr val="FFFF00"/>
                </a:highlight>
              </a:rPr>
              <a:t>STH</a:t>
            </a:r>
            <a:r>
              <a:rPr lang="en-GB" sz="2400" dirty="0">
                <a:highlight>
                  <a:srgbClr val="00FFFF"/>
                </a:highlight>
              </a:rPr>
              <a:t>_114</a:t>
            </a:r>
            <a:r>
              <a:rPr lang="en-GB" sz="2400" dirty="0"/>
              <a:t> </a:t>
            </a:r>
            <a:r>
              <a:rPr lang="en-GB" sz="2400" strike="sngStrike" dirty="0"/>
              <a:t>34 1077</a:t>
            </a:r>
            <a:r>
              <a:rPr lang="en-GB" sz="2400" dirty="0"/>
              <a:t> – Trans bundle			</a:t>
            </a:r>
            <a:r>
              <a:rPr lang="en-GB" sz="2400" dirty="0">
                <a:highlight>
                  <a:srgbClr val="FFFF00"/>
                </a:highlight>
              </a:rPr>
              <a:t>STH_A</a:t>
            </a:r>
            <a:r>
              <a:rPr lang="en-GB" sz="2400" dirty="0">
                <a:highlight>
                  <a:srgbClr val="00FFFF"/>
                </a:highlight>
              </a:rPr>
              <a:t>14</a:t>
            </a:r>
            <a:r>
              <a:rPr lang="en-GB" sz="2400" dirty="0"/>
              <a:t> </a:t>
            </a:r>
            <a:r>
              <a:rPr lang="en-GB" sz="2400" strike="sngStrike" dirty="0"/>
              <a:t>128 0777</a:t>
            </a:r>
            <a:r>
              <a:rPr lang="en-GB" sz="2400" dirty="0"/>
              <a:t> – Trans bundle</a:t>
            </a:r>
          </a:p>
          <a:p>
            <a:r>
              <a:rPr lang="en-GB" sz="2400" dirty="0"/>
              <a:t> </a:t>
            </a:r>
          </a:p>
          <a:p>
            <a:r>
              <a:rPr lang="en-GB" sz="2400" i="1" dirty="0"/>
              <a:t>Explanation: 					Explanation:</a:t>
            </a:r>
            <a:endParaRPr lang="en-GB" sz="2400" dirty="0"/>
          </a:p>
          <a:p>
            <a:r>
              <a:rPr lang="en-GB" sz="2400" dirty="0"/>
              <a:t>STH = </a:t>
            </a:r>
            <a:r>
              <a:rPr lang="en-GB" sz="2400" dirty="0" err="1"/>
              <a:t>Destniation</a:t>
            </a:r>
            <a:r>
              <a:rPr lang="en-GB" sz="2400" dirty="0"/>
              <a:t>				STH = Destination</a:t>
            </a:r>
          </a:p>
          <a:p>
            <a:r>
              <a:rPr lang="en-GB" sz="2400" dirty="0"/>
              <a:t>114 34 = Five digits postal code			A, B, C or D= Day				</a:t>
            </a:r>
          </a:p>
          <a:p>
            <a:r>
              <a:rPr lang="en-GB" sz="2400" dirty="0"/>
              <a:t>34 = Area index				14 = Group</a:t>
            </a:r>
          </a:p>
          <a:p>
            <a:r>
              <a:rPr lang="en-GB" sz="2400" dirty="0"/>
              <a:t>1077 = Recipient index				128 = Area index </a:t>
            </a:r>
          </a:p>
          <a:p>
            <a:r>
              <a:rPr lang="en-GB" sz="2400" dirty="0"/>
              <a:t>					0777 = Recipient index</a:t>
            </a:r>
          </a:p>
          <a:p>
            <a:r>
              <a:rPr lang="en-GB" sz="2400" dirty="0"/>
              <a:t>								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218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67C15D8B-A2D0-4150-B9AB-0BB7FD9B8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2776" y="1878676"/>
            <a:ext cx="8014149" cy="11165949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EBD7EC4F-058D-45E8-B7FD-F8CF103890C7}"/>
              </a:ext>
            </a:extLst>
          </p:cNvPr>
          <p:cNvSpPr/>
          <p:nvPr/>
        </p:nvSpPr>
        <p:spPr>
          <a:xfrm>
            <a:off x="18371211" y="2788069"/>
            <a:ext cx="2015412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1C63B9B-3B53-4623-873C-92CD6972D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122" y="1033983"/>
            <a:ext cx="19695479" cy="1689385"/>
          </a:xfrm>
        </p:spPr>
        <p:txBody>
          <a:bodyPr>
            <a:normAutofit/>
          </a:bodyPr>
          <a:lstStyle/>
          <a:p>
            <a:r>
              <a:rPr lang="sv-SE" sz="5400" dirty="0"/>
              <a:t>Sorting and </a:t>
            </a:r>
            <a:r>
              <a:rPr lang="sv-SE" sz="5400" dirty="0" err="1"/>
              <a:t>bundeling</a:t>
            </a:r>
            <a:r>
              <a:rPr lang="sv-SE" sz="5400" dirty="0"/>
              <a:t> </a:t>
            </a:r>
            <a:r>
              <a:rPr lang="sv-SE" sz="5400" dirty="0" err="1"/>
              <a:t>of</a:t>
            </a:r>
            <a:r>
              <a:rPr lang="sv-SE" sz="5400" dirty="0"/>
              <a:t> POP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89420A-D85B-4D87-9477-ACD81B4D3F8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94076" y="2232810"/>
            <a:ext cx="20958217" cy="11165949"/>
          </a:xfrm>
        </p:spPr>
        <p:txBody>
          <a:bodyPr>
            <a:noAutofit/>
          </a:bodyPr>
          <a:lstStyle/>
          <a:p>
            <a:pPr>
              <a:buClr>
                <a:schemeClr val="accent3"/>
              </a:buClr>
            </a:pPr>
            <a:r>
              <a:rPr lang="sv-SE" sz="2800" b="1" dirty="0"/>
              <a:t>New HN-</a:t>
            </a:r>
            <a:r>
              <a:rPr lang="sv-SE" sz="2800" b="1" dirty="0" err="1"/>
              <a:t>codes</a:t>
            </a:r>
            <a:endParaRPr lang="sv-SE" sz="2800" b="1" dirty="0"/>
          </a:p>
          <a:p>
            <a:pPr>
              <a:buClr>
                <a:schemeClr val="accent3"/>
              </a:buClr>
            </a:pPr>
            <a:r>
              <a:rPr lang="sv-SE" sz="2800" dirty="0"/>
              <a:t>For all destinations </a:t>
            </a:r>
            <a:r>
              <a:rPr lang="sv-SE" sz="2800" dirty="0" err="1"/>
              <a:t>are</a:t>
            </a:r>
            <a:r>
              <a:rPr lang="sv-SE" sz="2800" dirty="0"/>
              <a:t> </a:t>
            </a:r>
            <a:r>
              <a:rPr lang="sv-SE" sz="2800" dirty="0" err="1"/>
              <a:t>sorting</a:t>
            </a:r>
            <a:r>
              <a:rPr lang="sv-SE" sz="2800" dirty="0"/>
              <a:t> by postal </a:t>
            </a:r>
            <a:r>
              <a:rPr lang="sv-SE" sz="2800" dirty="0" err="1"/>
              <a:t>code</a:t>
            </a:r>
            <a:r>
              <a:rPr lang="sv-SE" sz="2800" dirty="0"/>
              <a:t> and/or </a:t>
            </a:r>
            <a:r>
              <a:rPr lang="sv-SE" sz="2800" dirty="0" err="1"/>
              <a:t>sorting</a:t>
            </a:r>
            <a:r>
              <a:rPr lang="sv-SE" sz="2800" dirty="0"/>
              <a:t> by hybrid </a:t>
            </a:r>
            <a:r>
              <a:rPr lang="sv-SE" sz="2800" dirty="0" err="1"/>
              <a:t>used</a:t>
            </a:r>
            <a:r>
              <a:rPr lang="sv-SE" sz="2800" dirty="0"/>
              <a:t>. 				                </a:t>
            </a:r>
          </a:p>
          <a:p>
            <a:pPr>
              <a:buClr>
                <a:schemeClr val="accent3"/>
              </a:buClr>
            </a:pPr>
            <a:r>
              <a:rPr lang="sv-SE" sz="2800" dirty="0" err="1"/>
              <a:t>Example</a:t>
            </a:r>
            <a:r>
              <a:rPr lang="sv-SE" sz="2800" dirty="0"/>
              <a:t>:</a:t>
            </a:r>
          </a:p>
          <a:p>
            <a:pPr>
              <a:buClr>
                <a:schemeClr val="accent3"/>
              </a:buClr>
            </a:pPr>
            <a:r>
              <a:rPr lang="sv-SE" sz="2800" dirty="0"/>
              <a:t>Old HNC									       CM 111</a:t>
            </a:r>
            <a:br>
              <a:rPr lang="sv-SE" sz="2800" dirty="0"/>
            </a:br>
            <a:r>
              <a:rPr lang="sv-SE" sz="2800" dirty="0"/>
              <a:t>LOKAL</a:t>
            </a:r>
          </a:p>
          <a:p>
            <a:r>
              <a:rPr lang="sv-SE" sz="2800" dirty="0"/>
              <a:t>New HNC</a:t>
            </a:r>
            <a:br>
              <a:rPr lang="sv-SE" sz="2800" dirty="0"/>
            </a:br>
            <a:r>
              <a:rPr lang="sv-SE" sz="2800" dirty="0"/>
              <a:t>LOKAL STH//111</a:t>
            </a:r>
            <a:br>
              <a:rPr lang="sv-SE" sz="2800" dirty="0">
                <a:solidFill>
                  <a:srgbClr val="717074"/>
                </a:solidFill>
              </a:rPr>
            </a:br>
            <a:endParaRPr lang="sv-SE" sz="2800" dirty="0">
              <a:solidFill>
                <a:srgbClr val="717074"/>
              </a:solidFill>
            </a:endParaRPr>
          </a:p>
          <a:p>
            <a:r>
              <a:rPr lang="sv-SE" sz="2800" dirty="0" err="1"/>
              <a:t>Depending</a:t>
            </a:r>
            <a:r>
              <a:rPr lang="sv-SE" sz="2800" dirty="0"/>
              <a:t> on </a:t>
            </a:r>
            <a:r>
              <a:rPr lang="sv-SE" sz="2800" dirty="0" err="1"/>
              <a:t>bundle</a:t>
            </a:r>
            <a:r>
              <a:rPr lang="sv-SE" sz="2800" dirty="0"/>
              <a:t> </a:t>
            </a:r>
            <a:r>
              <a:rPr lang="sv-SE" sz="2800" dirty="0" err="1"/>
              <a:t>level</a:t>
            </a:r>
            <a:r>
              <a:rPr lang="sv-SE" sz="2800" dirty="0"/>
              <a:t>, the HN-</a:t>
            </a:r>
            <a:r>
              <a:rPr lang="sv-SE" sz="2800" dirty="0" err="1"/>
              <a:t>code</a:t>
            </a:r>
            <a:r>
              <a:rPr lang="sv-SE" sz="2800" dirty="0"/>
              <a:t> </a:t>
            </a:r>
            <a:r>
              <a:rPr lang="sv-SE" sz="2800" dirty="0" err="1"/>
              <a:t>can</a:t>
            </a:r>
            <a:r>
              <a:rPr lang="sv-SE" sz="2800" dirty="0"/>
              <a:t> </a:t>
            </a:r>
            <a:r>
              <a:rPr lang="sv-SE" sz="2800" dirty="0" err="1"/>
              <a:t>contain</a:t>
            </a:r>
            <a:r>
              <a:rPr lang="sv-SE" sz="2800" dirty="0"/>
              <a:t> different </a:t>
            </a:r>
            <a:r>
              <a:rPr lang="sv-SE" sz="2800" dirty="0" err="1"/>
              <a:t>amount</a:t>
            </a:r>
            <a:r>
              <a:rPr lang="sv-SE" sz="2800" dirty="0"/>
              <a:t> </a:t>
            </a:r>
            <a:r>
              <a:rPr lang="sv-SE" sz="2800" dirty="0" err="1"/>
              <a:t>of</a:t>
            </a:r>
            <a:r>
              <a:rPr lang="sv-SE" sz="2800" dirty="0"/>
              <a:t> </a:t>
            </a:r>
            <a:r>
              <a:rPr lang="sv-SE" sz="2800" dirty="0" err="1"/>
              <a:t>signs</a:t>
            </a:r>
            <a:r>
              <a:rPr lang="sv-SE" sz="2800" dirty="0"/>
              <a:t>. </a:t>
            </a:r>
          </a:p>
          <a:p>
            <a:pPr>
              <a:buClr>
                <a:schemeClr val="accent3"/>
              </a:buClr>
            </a:pPr>
            <a:r>
              <a:rPr lang="sv-SE" sz="2800" dirty="0" err="1"/>
              <a:t>Example</a:t>
            </a:r>
            <a:r>
              <a:rPr lang="sv-SE" sz="2800" dirty="0"/>
              <a:t>:	LOKAL STH//111/43</a:t>
            </a:r>
          </a:p>
          <a:p>
            <a:pPr>
              <a:buClr>
                <a:schemeClr val="accent3"/>
              </a:buClr>
            </a:pPr>
            <a:endParaRPr lang="sv-SE" sz="2800" dirty="0"/>
          </a:p>
          <a:p>
            <a:pPr>
              <a:buClr>
                <a:schemeClr val="accent3"/>
              </a:buClr>
            </a:pPr>
            <a:r>
              <a:rPr lang="sv-SE" sz="2800" dirty="0"/>
              <a:t>If it is </a:t>
            </a:r>
            <a:r>
              <a:rPr lang="sv-SE" sz="2800" dirty="0" err="1"/>
              <a:t>possible</a:t>
            </a:r>
            <a:r>
              <a:rPr lang="sv-SE" sz="2800" dirty="0"/>
              <a:t>, </a:t>
            </a:r>
            <a:r>
              <a:rPr lang="sv-SE" sz="2800" dirty="0" err="1"/>
              <a:t>place</a:t>
            </a:r>
            <a:r>
              <a:rPr lang="sv-SE" sz="2800" dirty="0"/>
              <a:t> the </a:t>
            </a:r>
            <a:r>
              <a:rPr lang="sv-SE" sz="2800" dirty="0" err="1"/>
              <a:t>SortKey</a:t>
            </a:r>
            <a:r>
              <a:rPr lang="sv-SE" sz="2800" dirty="0"/>
              <a:t> 4 </a:t>
            </a:r>
            <a:r>
              <a:rPr lang="sv-SE" sz="2800" dirty="0" err="1"/>
              <a:t>spaces</a:t>
            </a:r>
            <a:r>
              <a:rPr lang="sv-SE" sz="2800" dirty="0"/>
              <a:t> to the right </a:t>
            </a:r>
            <a:r>
              <a:rPr lang="sv-SE" sz="2800" dirty="0" err="1"/>
              <a:t>of</a:t>
            </a:r>
            <a:r>
              <a:rPr lang="sv-SE" sz="2800" dirty="0"/>
              <a:t> the </a:t>
            </a:r>
            <a:r>
              <a:rPr lang="sv-SE" sz="2800" dirty="0" err="1"/>
              <a:t>address</a:t>
            </a:r>
            <a:r>
              <a:rPr lang="sv-SE" sz="2800" dirty="0"/>
              <a:t>, 				      </a:t>
            </a:r>
          </a:p>
          <a:p>
            <a:pPr>
              <a:buClr>
                <a:schemeClr val="accent3"/>
              </a:buClr>
            </a:pPr>
            <a:r>
              <a:rPr lang="sv-SE" sz="2800" dirty="0"/>
              <a:t>on the same </a:t>
            </a:r>
            <a:r>
              <a:rPr lang="sv-SE" sz="2800" dirty="0" err="1"/>
              <a:t>row</a:t>
            </a:r>
            <a:r>
              <a:rPr lang="sv-SE" sz="2800" dirty="0"/>
              <a:t> as </a:t>
            </a:r>
            <a:r>
              <a:rPr lang="sv-SE" sz="2800" dirty="0" err="1"/>
              <a:t>street</a:t>
            </a:r>
            <a:r>
              <a:rPr lang="sv-SE" sz="2800" dirty="0"/>
              <a:t> </a:t>
            </a:r>
            <a:r>
              <a:rPr lang="sv-SE" sz="2800" dirty="0" err="1"/>
              <a:t>address</a:t>
            </a:r>
            <a:r>
              <a:rPr lang="sv-SE" sz="2800" dirty="0"/>
              <a:t>	 and the HNC on the same </a:t>
            </a:r>
            <a:r>
              <a:rPr lang="sv-SE" sz="2800" dirty="0" err="1"/>
              <a:t>row</a:t>
            </a:r>
            <a:r>
              <a:rPr lang="sv-SE" sz="2800" dirty="0"/>
              <a:t> 					       </a:t>
            </a:r>
          </a:p>
          <a:p>
            <a:pPr>
              <a:buClr>
                <a:schemeClr val="accent3"/>
              </a:buClr>
            </a:pPr>
            <a:r>
              <a:rPr lang="sv-SE" sz="2800" dirty="0"/>
              <a:t>as the postal </a:t>
            </a:r>
            <a:r>
              <a:rPr lang="sv-SE" sz="2800" dirty="0" err="1"/>
              <a:t>code</a:t>
            </a:r>
            <a:r>
              <a:rPr lang="sv-SE" sz="2800" dirty="0"/>
              <a:t>. </a:t>
            </a:r>
            <a:r>
              <a:rPr lang="sv-SE" sz="2800" dirty="0" err="1"/>
              <a:t>See</a:t>
            </a:r>
            <a:r>
              <a:rPr lang="sv-SE" sz="2800" dirty="0"/>
              <a:t> </a:t>
            </a:r>
            <a:r>
              <a:rPr lang="sv-SE" sz="2800" dirty="0" err="1"/>
              <a:t>picture</a:t>
            </a:r>
            <a:r>
              <a:rPr lang="sv-SE" sz="2800" dirty="0"/>
              <a:t> </a:t>
            </a:r>
            <a:r>
              <a:rPr lang="sv-SE" sz="2800" dirty="0" err="1"/>
              <a:t>example</a:t>
            </a:r>
            <a:r>
              <a:rPr lang="sv-SE" sz="2800" dirty="0"/>
              <a:t> at the </a:t>
            </a:r>
            <a:r>
              <a:rPr lang="sv-SE" sz="2800" dirty="0" err="1"/>
              <a:t>side</a:t>
            </a:r>
            <a:r>
              <a:rPr lang="sv-SE" sz="2800" dirty="0"/>
              <a:t>.</a:t>
            </a:r>
          </a:p>
          <a:p>
            <a:r>
              <a:rPr lang="en-GB" sz="2800" dirty="0"/>
              <a:t>Alternatively above the address, see picture example on the next page.</a:t>
            </a:r>
          </a:p>
          <a:p>
            <a:r>
              <a:rPr lang="en-GB" sz="2800" dirty="0"/>
              <a:t>Size and font should be the same as the address.</a:t>
            </a:r>
          </a:p>
          <a:p>
            <a:r>
              <a:rPr lang="en-GB" sz="2800" dirty="0"/>
              <a:t>If the address is smaller than 8 dots the </a:t>
            </a:r>
            <a:r>
              <a:rPr lang="en-GB" sz="2800" dirty="0" err="1"/>
              <a:t>SortKey</a:t>
            </a:r>
            <a:r>
              <a:rPr lang="en-GB" sz="2800" dirty="0"/>
              <a:t> must be at least 8 dots.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EA7707C9-615E-4BB9-B23E-8E712E596E47}"/>
              </a:ext>
            </a:extLst>
          </p:cNvPr>
          <p:cNvSpPr txBox="1"/>
          <p:nvPr/>
        </p:nvSpPr>
        <p:spPr>
          <a:xfrm>
            <a:off x="18573306" y="2957346"/>
            <a:ext cx="1813317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sv-SE" sz="1600" b="1" dirty="0">
                <a:solidFill>
                  <a:srgbClr val="000000"/>
                </a:solidFill>
              </a:rPr>
              <a:t>STH 111 43 0345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0DA795F-0131-4C3B-9B6A-3A4C144D6A88}"/>
              </a:ext>
            </a:extLst>
          </p:cNvPr>
          <p:cNvSpPr txBox="1"/>
          <p:nvPr/>
        </p:nvSpPr>
        <p:spPr>
          <a:xfrm>
            <a:off x="18573306" y="3245269"/>
            <a:ext cx="2015294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sz="1600" b="1" dirty="0">
                <a:solidFill>
                  <a:srgbClr val="000000"/>
                </a:solidFill>
              </a:rPr>
              <a:t>LOKAL STH//111</a:t>
            </a:r>
          </a:p>
        </p:txBody>
      </p:sp>
    </p:spTree>
    <p:extLst>
      <p:ext uri="{BB962C8B-B14F-4D97-AF65-F5344CB8AC3E}">
        <p14:creationId xmlns:p14="http://schemas.microsoft.com/office/powerpoint/2010/main" val="156966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138B9B-4BCC-455D-BC1D-FBCBB5A4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Packning and </a:t>
            </a:r>
            <a:r>
              <a:rPr lang="sv-SE" sz="5400" dirty="0" err="1"/>
              <a:t>marking</a:t>
            </a:r>
            <a:endParaRPr lang="en-GB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F842C6-6AE3-4099-A3FE-B3CF813A523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6919" y="2234157"/>
            <a:ext cx="11766365" cy="110443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2800" b="1" dirty="0" err="1"/>
              <a:t>Bundles</a:t>
            </a:r>
            <a:br>
              <a:rPr lang="sv-SE" sz="2800" dirty="0"/>
            </a:br>
            <a:r>
              <a:rPr lang="sv-SE" sz="2800" dirty="0" err="1"/>
              <a:t>Bundles</a:t>
            </a:r>
            <a:r>
              <a:rPr lang="sv-SE" sz="2800" dirty="0"/>
              <a:t> </a:t>
            </a:r>
            <a:r>
              <a:rPr lang="sv-SE" sz="2800" dirty="0" err="1"/>
              <a:t>are</a:t>
            </a:r>
            <a:r>
              <a:rPr lang="sv-SE" sz="2800" dirty="0"/>
              <a:t> </a:t>
            </a:r>
            <a:r>
              <a:rPr lang="sv-SE" sz="2800" dirty="0" err="1"/>
              <a:t>made</a:t>
            </a:r>
            <a:r>
              <a:rPr lang="sv-SE" sz="2800" dirty="0"/>
              <a:t> </a:t>
            </a:r>
            <a:r>
              <a:rPr lang="sv-SE" sz="2800" dirty="0" err="1"/>
              <a:t>with</a:t>
            </a:r>
            <a:r>
              <a:rPr lang="sv-SE" sz="2800" dirty="0"/>
              <a:t> the support from </a:t>
            </a:r>
            <a:r>
              <a:rPr lang="sv-SE" sz="2800" dirty="0" err="1"/>
              <a:t>from</a:t>
            </a:r>
            <a:r>
              <a:rPr lang="sv-SE" sz="2800" dirty="0"/>
              <a:t> the </a:t>
            </a:r>
            <a:r>
              <a:rPr lang="sv-SE" sz="2800" dirty="0" err="1"/>
              <a:t>bundle</a:t>
            </a:r>
            <a:r>
              <a:rPr lang="sv-SE" sz="2800" dirty="0"/>
              <a:t> </a:t>
            </a:r>
            <a:r>
              <a:rPr lang="sv-SE" sz="2800" dirty="0" err="1"/>
              <a:t>logic</a:t>
            </a:r>
            <a:r>
              <a:rPr lang="sv-SE" sz="2800" dirty="0"/>
              <a:t> in the </a:t>
            </a:r>
            <a:r>
              <a:rPr lang="sv-SE" sz="2800" dirty="0" err="1"/>
              <a:t>address</a:t>
            </a:r>
            <a:r>
              <a:rPr lang="sv-SE" sz="2800" dirty="0"/>
              <a:t> </a:t>
            </a:r>
            <a:r>
              <a:rPr lang="sv-SE" sz="2800" dirty="0" err="1"/>
              <a:t>file</a:t>
            </a:r>
            <a:r>
              <a:rPr lang="sv-SE" sz="2800" dirty="0"/>
              <a:t>, the </a:t>
            </a:r>
            <a:r>
              <a:rPr lang="sv-SE" sz="2800" dirty="0" err="1"/>
              <a:t>column</a:t>
            </a:r>
            <a:r>
              <a:rPr lang="sv-SE" sz="2800" dirty="0"/>
              <a:t> </a:t>
            </a:r>
            <a:r>
              <a:rPr lang="sv-SE" sz="2800" dirty="0" err="1"/>
              <a:t>BundleKey</a:t>
            </a:r>
            <a:r>
              <a:rPr lang="sv-SE" sz="2800" dirty="0"/>
              <a:t>.     	                                             Trans </a:t>
            </a:r>
            <a:r>
              <a:rPr lang="sv-SE" sz="2800" dirty="0" err="1"/>
              <a:t>bundles</a:t>
            </a:r>
            <a:r>
              <a:rPr lang="sv-SE" sz="2800" dirty="0"/>
              <a:t> </a:t>
            </a:r>
            <a:r>
              <a:rPr lang="sv-SE" sz="2800" dirty="0" err="1"/>
              <a:t>are</a:t>
            </a:r>
            <a:r>
              <a:rPr lang="sv-SE" sz="2800" dirty="0"/>
              <a:t> </a:t>
            </a:r>
            <a:r>
              <a:rPr lang="sv-SE" sz="2800" dirty="0" err="1"/>
              <a:t>marked</a:t>
            </a:r>
            <a:r>
              <a:rPr lang="sv-SE" sz="2800" dirty="0"/>
              <a:t> </a:t>
            </a:r>
            <a:r>
              <a:rPr lang="sv-SE" sz="2800" dirty="0" err="1"/>
              <a:t>with</a:t>
            </a:r>
            <a:r>
              <a:rPr lang="sv-SE" sz="2800" dirty="0"/>
              <a:t> Trans.</a:t>
            </a:r>
          </a:p>
          <a:p>
            <a:pPr>
              <a:lnSpc>
                <a:spcPct val="150000"/>
              </a:lnSpc>
            </a:pPr>
            <a:r>
              <a:rPr lang="en-US" altLang="sv-SE" sz="2800"/>
              <a:t>Recommended maximum weight of a bundle is 7kg.</a:t>
            </a:r>
            <a:endParaRPr lang="sv-SE" sz="2800" dirty="0"/>
          </a:p>
          <a:p>
            <a:br>
              <a:rPr lang="sv-SE" sz="2800" dirty="0"/>
            </a:br>
            <a:r>
              <a:rPr lang="sv-SE" sz="2200" dirty="0"/>
              <a:t>NOTE! </a:t>
            </a:r>
            <a:r>
              <a:rPr lang="sv-SE" sz="2200" dirty="0" err="1"/>
              <a:t>SortKey</a:t>
            </a:r>
            <a:r>
              <a:rPr lang="sv-SE" sz="2200" dirty="0"/>
              <a:t> and HNC </a:t>
            </a:r>
            <a:r>
              <a:rPr lang="sv-SE" sz="2200" dirty="0" err="1"/>
              <a:t>are</a:t>
            </a:r>
            <a:r>
              <a:rPr lang="sv-SE" sz="2200" dirty="0"/>
              <a:t> </a:t>
            </a:r>
            <a:r>
              <a:rPr lang="sv-SE" sz="2200" dirty="0" err="1"/>
              <a:t>early</a:t>
            </a:r>
            <a:r>
              <a:rPr lang="sv-SE" sz="2200" dirty="0"/>
              <a:t> drafts and </a:t>
            </a:r>
            <a:r>
              <a:rPr lang="sv-SE" sz="2200" dirty="0" err="1"/>
              <a:t>their</a:t>
            </a:r>
            <a:r>
              <a:rPr lang="sv-SE" sz="2200" dirty="0"/>
              <a:t> looks </a:t>
            </a:r>
            <a:r>
              <a:rPr lang="sv-SE" sz="2200" dirty="0" err="1"/>
              <a:t>will</a:t>
            </a:r>
            <a:r>
              <a:rPr lang="sv-SE" sz="2200" dirty="0"/>
              <a:t> </a:t>
            </a:r>
            <a:r>
              <a:rPr lang="sv-SE" sz="2200" dirty="0" err="1"/>
              <a:t>probably</a:t>
            </a:r>
            <a:r>
              <a:rPr lang="sv-SE" sz="2200" dirty="0"/>
              <a:t> </a:t>
            </a:r>
            <a:r>
              <a:rPr lang="sv-SE" sz="2200" dirty="0" err="1"/>
              <a:t>change</a:t>
            </a:r>
            <a:r>
              <a:rPr lang="sv-SE" sz="2200" dirty="0"/>
              <a:t>.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1800" dirty="0"/>
          </a:p>
          <a:p>
            <a:r>
              <a:rPr lang="sv-SE" sz="1800" dirty="0" err="1"/>
              <a:t>ff</a:t>
            </a:r>
            <a:endParaRPr lang="sv-SE" sz="180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69D8691-FDC2-48C7-BA3F-39C284DCCF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919" y="7756317"/>
            <a:ext cx="3893438" cy="5376341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B477C52F-2A8B-4D3A-8FED-78E9AF203E83}"/>
              </a:ext>
            </a:extLst>
          </p:cNvPr>
          <p:cNvSpPr/>
          <p:nvPr/>
        </p:nvSpPr>
        <p:spPr>
          <a:xfrm>
            <a:off x="5695787" y="8556140"/>
            <a:ext cx="51837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LOKAL STH//11</a:t>
            </a:r>
          </a:p>
          <a:p>
            <a:endParaRPr lang="sv-S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 STH//11-12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828C05DD-8CCC-4733-9C59-D93E180204B4}"/>
              </a:ext>
            </a:extLst>
          </p:cNvPr>
          <p:cNvSpPr txBox="1"/>
          <p:nvPr/>
        </p:nvSpPr>
        <p:spPr>
          <a:xfrm>
            <a:off x="4211752" y="8802361"/>
            <a:ext cx="13586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b="1" dirty="0" err="1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xxxxxxxxxxxxxx</a:t>
            </a:r>
            <a:r>
              <a:rPr lang="sv-SE" sz="1000" b="1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endParaRPr lang="en-GB" sz="1000" b="1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4A957864-8232-412C-BCDD-4E1D4C5082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7517" y="1785268"/>
            <a:ext cx="8190476" cy="4771429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501FF0BE-A1F2-4698-9FFB-DAA0827339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50063" y="3671675"/>
            <a:ext cx="1699798" cy="188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175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AD7B2C-B7DD-43B3-8E1E-5080451A9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 err="1"/>
              <a:t>Separating</a:t>
            </a:r>
            <a:r>
              <a:rPr lang="sv-SE" sz="5400" dirty="0"/>
              <a:t> and </a:t>
            </a:r>
            <a:r>
              <a:rPr lang="sv-SE" sz="5400" dirty="0" err="1"/>
              <a:t>packing</a:t>
            </a:r>
            <a:endParaRPr lang="en-GB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194776-8701-4793-B404-0E2FD81D38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5965" y="3168986"/>
            <a:ext cx="17823471" cy="8597445"/>
          </a:xfrm>
        </p:spPr>
        <p:txBody>
          <a:bodyPr>
            <a:normAutofit/>
          </a:bodyPr>
          <a:lstStyle/>
          <a:p>
            <a:pPr fontAlgn="base">
              <a:spcAft>
                <a:spcPts val="600"/>
              </a:spcAft>
              <a:buClr>
                <a:srgbClr val="FDBB2F"/>
              </a:buClr>
              <a:buSzPct val="80000"/>
              <a:defRPr/>
            </a:pPr>
            <a:r>
              <a:rPr lang="sv-SE" sz="2800" dirty="0"/>
              <a:t>The </a:t>
            </a:r>
            <a:r>
              <a:rPr lang="sv-SE" sz="2800" dirty="0" err="1"/>
              <a:t>items</a:t>
            </a:r>
            <a:r>
              <a:rPr lang="sv-SE" sz="2800" dirty="0"/>
              <a:t> </a:t>
            </a:r>
            <a:r>
              <a:rPr lang="sv-SE" sz="2800" dirty="0" err="1"/>
              <a:t>shall</a:t>
            </a:r>
            <a:r>
              <a:rPr lang="sv-SE" sz="2800" dirty="0"/>
              <a:t> be </a:t>
            </a:r>
            <a:r>
              <a:rPr lang="sv-SE" sz="2800" dirty="0" err="1"/>
              <a:t>sorted</a:t>
            </a:r>
            <a:r>
              <a:rPr lang="sv-SE" sz="2800" dirty="0"/>
              <a:t> in </a:t>
            </a:r>
            <a:r>
              <a:rPr lang="sv-SE" sz="2800" dirty="0" err="1"/>
              <a:t>ascending</a:t>
            </a:r>
            <a:r>
              <a:rPr lang="sv-SE" sz="2800" dirty="0"/>
              <a:t> and </a:t>
            </a:r>
            <a:r>
              <a:rPr lang="sv-SE" sz="2800" dirty="0" err="1"/>
              <a:t>descending</a:t>
            </a:r>
            <a:r>
              <a:rPr lang="sv-SE" sz="2800" dirty="0"/>
              <a:t> order </a:t>
            </a:r>
            <a:r>
              <a:rPr lang="sv-SE" sz="2800" dirty="0" err="1"/>
              <a:t>within</a:t>
            </a:r>
            <a:r>
              <a:rPr lang="sv-SE" sz="2800" dirty="0"/>
              <a:t> post </a:t>
            </a:r>
            <a:r>
              <a:rPr lang="sv-SE" sz="2800" dirty="0" err="1"/>
              <a:t>codes</a:t>
            </a:r>
            <a:r>
              <a:rPr lang="sv-SE" sz="2800" dirty="0"/>
              <a:t>.</a:t>
            </a:r>
          </a:p>
          <a:p>
            <a:pPr fontAlgn="base">
              <a:spcAft>
                <a:spcPts val="600"/>
              </a:spcAft>
              <a:buClr>
                <a:srgbClr val="FDBB2F"/>
              </a:buClr>
            </a:pPr>
            <a:r>
              <a:rPr lang="sv-SE" sz="2800" dirty="0" err="1"/>
              <a:t>Bundles</a:t>
            </a:r>
            <a:r>
              <a:rPr lang="sv-SE" sz="2800" dirty="0"/>
              <a:t> </a:t>
            </a:r>
            <a:r>
              <a:rPr lang="sv-SE" sz="2800" dirty="0" err="1"/>
              <a:t>normaly</a:t>
            </a:r>
            <a:r>
              <a:rPr lang="sv-SE" sz="2800" dirty="0"/>
              <a:t> </a:t>
            </a:r>
            <a:r>
              <a:rPr lang="sv-SE" sz="2800" dirty="0" err="1"/>
              <a:t>contains</a:t>
            </a:r>
            <a:r>
              <a:rPr lang="sv-SE" sz="2800" dirty="0"/>
              <a:t> </a:t>
            </a:r>
            <a:r>
              <a:rPr lang="sv-SE" sz="2800" dirty="0" err="1"/>
              <a:t>one</a:t>
            </a:r>
            <a:r>
              <a:rPr lang="sv-SE" sz="2800" dirty="0"/>
              <a:t> </a:t>
            </a:r>
            <a:r>
              <a:rPr lang="sv-SE" sz="2800" dirty="0" err="1"/>
              <a:t>three</a:t>
            </a:r>
            <a:r>
              <a:rPr lang="sv-SE" sz="2800" dirty="0"/>
              <a:t>- or </a:t>
            </a:r>
            <a:r>
              <a:rPr lang="sv-SE" sz="2800" dirty="0" err="1"/>
              <a:t>five</a:t>
            </a:r>
            <a:r>
              <a:rPr lang="sv-SE" sz="2800" dirty="0"/>
              <a:t> </a:t>
            </a:r>
            <a:r>
              <a:rPr lang="sv-SE" sz="2800" dirty="0" err="1"/>
              <a:t>digit</a:t>
            </a:r>
            <a:r>
              <a:rPr lang="sv-SE" sz="2800" dirty="0"/>
              <a:t> post </a:t>
            </a:r>
            <a:r>
              <a:rPr lang="sv-SE" sz="2800" dirty="0" err="1"/>
              <a:t>code</a:t>
            </a:r>
            <a:r>
              <a:rPr lang="sv-SE" sz="2800" dirty="0"/>
              <a:t>.</a:t>
            </a:r>
          </a:p>
          <a:p>
            <a:pPr fontAlgn="base">
              <a:spcAft>
                <a:spcPts val="600"/>
              </a:spcAft>
              <a:buClr>
                <a:srgbClr val="FDBB2F"/>
              </a:buClr>
            </a:pPr>
            <a:r>
              <a:rPr lang="sv-SE" sz="2800" dirty="0" err="1"/>
              <a:t>Each</a:t>
            </a:r>
            <a:r>
              <a:rPr lang="sv-SE" sz="2800" dirty="0"/>
              <a:t> </a:t>
            </a:r>
            <a:r>
              <a:rPr lang="sv-SE" sz="2800" dirty="0" err="1"/>
              <a:t>local</a:t>
            </a:r>
            <a:r>
              <a:rPr lang="sv-SE" sz="2800" dirty="0"/>
              <a:t> </a:t>
            </a:r>
            <a:r>
              <a:rPr lang="sv-SE" sz="2800" dirty="0" err="1"/>
              <a:t>bundle</a:t>
            </a:r>
            <a:r>
              <a:rPr lang="sv-SE" sz="2800" dirty="0"/>
              <a:t> </a:t>
            </a:r>
            <a:r>
              <a:rPr lang="sv-SE" sz="2800" dirty="0" err="1"/>
              <a:t>shall</a:t>
            </a:r>
            <a:r>
              <a:rPr lang="sv-SE" sz="2800" dirty="0"/>
              <a:t> be </a:t>
            </a:r>
            <a:r>
              <a:rPr lang="sv-SE" sz="2800" dirty="0" err="1"/>
              <a:t>clearly</a:t>
            </a:r>
            <a:r>
              <a:rPr lang="sv-SE" sz="2800" dirty="0"/>
              <a:t> </a:t>
            </a:r>
            <a:r>
              <a:rPr lang="sv-SE" sz="2800" dirty="0" err="1"/>
              <a:t>marked</a:t>
            </a:r>
            <a:r>
              <a:rPr lang="sv-SE" sz="2800" dirty="0"/>
              <a:t> </a:t>
            </a:r>
            <a:r>
              <a:rPr lang="sv-SE" sz="2800" dirty="0" err="1"/>
              <a:t>with</a:t>
            </a:r>
            <a:r>
              <a:rPr lang="sv-SE" sz="2800" dirty="0"/>
              <a:t> </a:t>
            </a:r>
            <a:r>
              <a:rPr lang="sv-SE" sz="2800" dirty="0" err="1"/>
              <a:t>which</a:t>
            </a:r>
            <a:r>
              <a:rPr lang="sv-SE" sz="2800" dirty="0"/>
              <a:t> post </a:t>
            </a:r>
            <a:r>
              <a:rPr lang="sv-SE" sz="2800" dirty="0" err="1"/>
              <a:t>code</a:t>
            </a:r>
            <a:r>
              <a:rPr lang="sv-SE" sz="2800" dirty="0"/>
              <a:t> it </a:t>
            </a:r>
            <a:r>
              <a:rPr lang="sv-SE" sz="2800" dirty="0" err="1"/>
              <a:t>contains</a:t>
            </a:r>
            <a:r>
              <a:rPr lang="sv-SE" sz="2800" dirty="0"/>
              <a:t>. </a:t>
            </a:r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r>
              <a:rPr lang="sv-SE" sz="2800" dirty="0"/>
              <a:t>						</a:t>
            </a:r>
            <a:r>
              <a:rPr lang="en-GB" sz="2800" dirty="0"/>
              <a:t>Bundle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EBF7227-BAAD-4E33-9229-8109A2989220}"/>
              </a:ext>
            </a:extLst>
          </p:cNvPr>
          <p:cNvSpPr/>
          <p:nvPr/>
        </p:nvSpPr>
        <p:spPr>
          <a:xfrm>
            <a:off x="7333520" y="7237542"/>
            <a:ext cx="914400" cy="36414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D092EEEC-989E-4E26-AC69-BA00C9A5A31E}"/>
              </a:ext>
            </a:extLst>
          </p:cNvPr>
          <p:cNvSpPr/>
          <p:nvPr/>
        </p:nvSpPr>
        <p:spPr>
          <a:xfrm>
            <a:off x="4839119" y="7177178"/>
            <a:ext cx="914400" cy="24243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FE751B8C-E38D-45EE-B299-CD8186F1E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6827" y="6253460"/>
            <a:ext cx="9639300" cy="362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8009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C63B9B-3B53-4623-873C-92CD6972D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3176" y="980112"/>
            <a:ext cx="19695479" cy="1689385"/>
          </a:xfrm>
        </p:spPr>
        <p:txBody>
          <a:bodyPr>
            <a:normAutofit/>
          </a:bodyPr>
          <a:lstStyle/>
          <a:p>
            <a:r>
              <a:rPr lang="sv-SE" sz="5400" dirty="0" err="1"/>
              <a:t>Packing</a:t>
            </a:r>
            <a:r>
              <a:rPr lang="sv-SE" sz="5400" dirty="0"/>
              <a:t> order, </a:t>
            </a:r>
            <a:r>
              <a:rPr lang="sv-SE" sz="5400" dirty="0" err="1"/>
              <a:t>sorting</a:t>
            </a:r>
            <a:r>
              <a:rPr lang="sv-SE" sz="5400" dirty="0"/>
              <a:t> by hybrid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8B060651-767E-4F30-9B8C-A28AF5AFE4B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3176" y="2459858"/>
            <a:ext cx="19694525" cy="9431337"/>
          </a:xfrm>
        </p:spPr>
        <p:txBody>
          <a:bodyPr>
            <a:normAutofit lnSpcReduction="10000"/>
          </a:bodyPr>
          <a:lstStyle/>
          <a:p>
            <a:r>
              <a:rPr lang="sv-SE" sz="3200" b="1" dirty="0" err="1"/>
              <a:t>Local</a:t>
            </a:r>
            <a:r>
              <a:rPr lang="sv-SE" sz="3200" b="1" dirty="0"/>
              <a:t> </a:t>
            </a:r>
            <a:r>
              <a:rPr lang="sv-SE" sz="3200" b="1" dirty="0" err="1"/>
              <a:t>bundles</a:t>
            </a:r>
            <a:r>
              <a:rPr lang="sv-SE" sz="3200" b="1" dirty="0"/>
              <a:t> </a:t>
            </a:r>
            <a:r>
              <a:rPr lang="sv-SE" sz="3200" b="1" dirty="0" err="1"/>
              <a:t>are</a:t>
            </a:r>
            <a:r>
              <a:rPr lang="sv-SE" sz="3200" b="1" dirty="0"/>
              <a:t> </a:t>
            </a:r>
            <a:r>
              <a:rPr lang="sv-SE" sz="3200" b="1" dirty="0" err="1"/>
              <a:t>followed</a:t>
            </a:r>
            <a:r>
              <a:rPr lang="sv-SE" sz="3200" b="1" dirty="0"/>
              <a:t> by trans </a:t>
            </a:r>
            <a:r>
              <a:rPr lang="sv-SE" sz="3200" b="1" dirty="0" err="1"/>
              <a:t>bundles</a:t>
            </a:r>
            <a:r>
              <a:rPr lang="sv-SE" sz="3200" b="1" dirty="0"/>
              <a:t> in </a:t>
            </a:r>
            <a:r>
              <a:rPr lang="en-GB" sz="3200" b="1" dirty="0"/>
              <a:t>the respective destinations</a:t>
            </a:r>
            <a:r>
              <a:rPr lang="sv-SE" sz="3200" b="1" dirty="0"/>
              <a:t>.</a:t>
            </a:r>
            <a:br>
              <a:rPr lang="sv-SE" sz="2800" dirty="0"/>
            </a:br>
            <a:endParaRPr lang="sv-SE" sz="2800" dirty="0"/>
          </a:p>
          <a:p>
            <a:r>
              <a:rPr lang="sv-SE" sz="2800" dirty="0" err="1"/>
              <a:t>Example</a:t>
            </a:r>
            <a:r>
              <a:rPr lang="sv-SE" sz="2800" dirty="0"/>
              <a:t>:</a:t>
            </a:r>
          </a:p>
          <a:p>
            <a:pPr marL="457200" indent="-457200"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</a:pPr>
            <a:r>
              <a:rPr lang="sv-SE" sz="2800" b="1" dirty="0"/>
              <a:t>STH LOKAL</a:t>
            </a:r>
            <a:br>
              <a:rPr lang="sv-SE" sz="2800" dirty="0"/>
            </a:br>
            <a:r>
              <a:rPr lang="sv-SE" sz="2800" dirty="0"/>
              <a:t>- </a:t>
            </a:r>
            <a:r>
              <a:rPr lang="sv-SE" sz="2800" dirty="0" err="1"/>
              <a:t>Local</a:t>
            </a:r>
            <a:r>
              <a:rPr lang="sv-SE" sz="2800" dirty="0"/>
              <a:t> </a:t>
            </a:r>
            <a:r>
              <a:rPr lang="sv-SE" sz="2800" dirty="0" err="1"/>
              <a:t>bundles</a:t>
            </a:r>
            <a:r>
              <a:rPr lang="sv-SE" sz="2800" dirty="0"/>
              <a:t> </a:t>
            </a:r>
            <a:r>
              <a:rPr lang="sv-SE" sz="2800" dirty="0" err="1"/>
              <a:t>both</a:t>
            </a:r>
            <a:r>
              <a:rPr lang="sv-SE" sz="2800" dirty="0"/>
              <a:t> </a:t>
            </a:r>
            <a:r>
              <a:rPr lang="sv-SE" sz="2800" dirty="0" err="1"/>
              <a:t>with</a:t>
            </a:r>
            <a:r>
              <a:rPr lang="sv-SE" sz="2800" dirty="0"/>
              <a:t> and </a:t>
            </a:r>
            <a:r>
              <a:rPr lang="sv-SE" sz="2800" dirty="0" err="1"/>
              <a:t>without</a:t>
            </a:r>
            <a:r>
              <a:rPr lang="sv-SE" sz="2800" dirty="0"/>
              <a:t> </a:t>
            </a:r>
            <a:r>
              <a:rPr lang="sv-SE" sz="2800" dirty="0" err="1"/>
              <a:t>SortKey</a:t>
            </a:r>
            <a:endParaRPr lang="sv-SE" sz="2800" dirty="0"/>
          </a:p>
          <a:p>
            <a:pPr marL="457200" indent="-457200"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</a:pPr>
            <a:r>
              <a:rPr lang="sv-SE" sz="2800" b="1" dirty="0"/>
              <a:t>STH TRANS</a:t>
            </a:r>
            <a:br>
              <a:rPr lang="sv-SE" sz="2800" dirty="0"/>
            </a:br>
            <a:r>
              <a:rPr lang="sv-SE" sz="2800" dirty="0"/>
              <a:t>- Trans </a:t>
            </a:r>
            <a:r>
              <a:rPr lang="sv-SE" sz="2800" dirty="0" err="1"/>
              <a:t>bundles</a:t>
            </a:r>
            <a:r>
              <a:rPr lang="sv-SE" sz="2800" dirty="0"/>
              <a:t> </a:t>
            </a:r>
            <a:r>
              <a:rPr lang="sv-SE" sz="2800" dirty="0" err="1"/>
              <a:t>both</a:t>
            </a:r>
            <a:r>
              <a:rPr lang="sv-SE" sz="2800" dirty="0"/>
              <a:t> </a:t>
            </a:r>
            <a:r>
              <a:rPr lang="sv-SE" sz="2800" dirty="0" err="1"/>
              <a:t>with</a:t>
            </a:r>
            <a:r>
              <a:rPr lang="sv-SE" sz="2800" dirty="0"/>
              <a:t> and </a:t>
            </a:r>
            <a:r>
              <a:rPr lang="sv-SE" sz="2800" dirty="0" err="1"/>
              <a:t>without</a:t>
            </a:r>
            <a:r>
              <a:rPr lang="sv-SE" sz="2800" dirty="0"/>
              <a:t> </a:t>
            </a:r>
            <a:r>
              <a:rPr lang="sv-SE" sz="2800" dirty="0" err="1"/>
              <a:t>SortKey</a:t>
            </a:r>
            <a:r>
              <a:rPr lang="sv-SE" sz="2800" dirty="0"/>
              <a:t> </a:t>
            </a:r>
            <a:br>
              <a:rPr lang="sv-SE" sz="2800" dirty="0"/>
            </a:br>
            <a:br>
              <a:rPr lang="sv-SE" sz="2800" dirty="0"/>
            </a:br>
            <a:endParaRPr lang="sv-SE" sz="2800" dirty="0"/>
          </a:p>
          <a:p>
            <a:pPr marL="685800" indent="-685800"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</a:pPr>
            <a:r>
              <a:rPr lang="sv-SE" sz="2800" b="1" dirty="0"/>
              <a:t>MLM LOKAL</a:t>
            </a:r>
            <a:br>
              <a:rPr lang="sv-SE" sz="2800" dirty="0"/>
            </a:br>
            <a:r>
              <a:rPr lang="sv-SE" sz="2800" dirty="0"/>
              <a:t>- Lokal </a:t>
            </a:r>
            <a:r>
              <a:rPr lang="sv-SE" sz="2800" dirty="0" err="1"/>
              <a:t>bundles</a:t>
            </a:r>
            <a:r>
              <a:rPr lang="sv-SE" sz="2800" dirty="0"/>
              <a:t> </a:t>
            </a:r>
            <a:r>
              <a:rPr lang="sv-SE" sz="2800" dirty="0" err="1"/>
              <a:t>both</a:t>
            </a:r>
            <a:r>
              <a:rPr lang="sv-SE" sz="2800" dirty="0"/>
              <a:t> </a:t>
            </a:r>
            <a:r>
              <a:rPr lang="sv-SE" sz="2800" dirty="0" err="1"/>
              <a:t>with</a:t>
            </a:r>
            <a:r>
              <a:rPr lang="sv-SE" sz="2800" dirty="0"/>
              <a:t> and </a:t>
            </a:r>
            <a:r>
              <a:rPr lang="sv-SE" sz="2800" dirty="0" err="1"/>
              <a:t>without</a:t>
            </a:r>
            <a:r>
              <a:rPr lang="sv-SE" sz="2800" dirty="0"/>
              <a:t> </a:t>
            </a:r>
            <a:r>
              <a:rPr lang="sv-SE" sz="2800" dirty="0" err="1"/>
              <a:t>SortKey</a:t>
            </a:r>
            <a:endParaRPr lang="sv-SE" sz="2800" dirty="0"/>
          </a:p>
          <a:p>
            <a:pPr marL="685800" indent="-685800">
              <a:buClr>
                <a:schemeClr val="accent3"/>
              </a:buClr>
              <a:buSzPct val="80000"/>
              <a:buFont typeface="Wingdings" panose="05000000000000000000" pitchFamily="2" charset="2"/>
              <a:buChar char="§"/>
            </a:pPr>
            <a:r>
              <a:rPr lang="sv-SE" sz="2800" b="1" dirty="0"/>
              <a:t>MLM TRANS</a:t>
            </a:r>
            <a:br>
              <a:rPr lang="sv-SE" sz="2800" dirty="0"/>
            </a:br>
            <a:r>
              <a:rPr lang="sv-SE" sz="2800" dirty="0"/>
              <a:t>- Trans </a:t>
            </a:r>
            <a:r>
              <a:rPr lang="sv-SE" sz="2800" dirty="0" err="1"/>
              <a:t>bundles</a:t>
            </a:r>
            <a:r>
              <a:rPr lang="sv-SE" sz="2800" dirty="0"/>
              <a:t> </a:t>
            </a:r>
            <a:r>
              <a:rPr lang="sv-SE" sz="2800" dirty="0" err="1"/>
              <a:t>both</a:t>
            </a:r>
            <a:r>
              <a:rPr lang="sv-SE" sz="2800" dirty="0"/>
              <a:t> </a:t>
            </a:r>
            <a:r>
              <a:rPr lang="sv-SE" sz="2800" dirty="0" err="1"/>
              <a:t>with</a:t>
            </a:r>
            <a:r>
              <a:rPr lang="sv-SE" sz="2800" dirty="0"/>
              <a:t> and </a:t>
            </a:r>
            <a:r>
              <a:rPr lang="sv-SE" sz="2800" dirty="0" err="1"/>
              <a:t>without</a:t>
            </a:r>
            <a:r>
              <a:rPr lang="sv-SE" sz="2800" dirty="0"/>
              <a:t> </a:t>
            </a:r>
            <a:r>
              <a:rPr lang="sv-SE" sz="2800" dirty="0" err="1"/>
              <a:t>SortKey</a:t>
            </a:r>
            <a:br>
              <a:rPr lang="sv-SE" sz="2800" dirty="0"/>
            </a:br>
            <a:endParaRPr lang="sv-SE" sz="2800" dirty="0"/>
          </a:p>
          <a:p>
            <a:r>
              <a:rPr lang="sv-SE" sz="2800" dirty="0"/>
              <a:t>The destinations </a:t>
            </a:r>
            <a:r>
              <a:rPr lang="sv-SE" sz="2800" dirty="0" err="1"/>
              <a:t>that</a:t>
            </a:r>
            <a:r>
              <a:rPr lang="sv-SE" sz="2800" dirty="0"/>
              <a:t> has </a:t>
            </a:r>
            <a:r>
              <a:rPr lang="sv-SE" sz="2800" dirty="0" err="1"/>
              <a:t>sorting</a:t>
            </a:r>
            <a:r>
              <a:rPr lang="sv-SE" sz="2800" dirty="0"/>
              <a:t> by hybrid gets </a:t>
            </a:r>
            <a:r>
              <a:rPr lang="sv-SE" sz="2800" dirty="0" err="1"/>
              <a:t>their</a:t>
            </a:r>
            <a:r>
              <a:rPr lang="sv-SE" sz="2800" dirty="0"/>
              <a:t> item </a:t>
            </a:r>
            <a:r>
              <a:rPr lang="sv-SE" sz="2800" dirty="0" err="1"/>
              <a:t>sorted</a:t>
            </a:r>
            <a:r>
              <a:rPr lang="sv-SE" sz="2800" dirty="0"/>
              <a:t> </a:t>
            </a:r>
            <a:r>
              <a:rPr lang="sv-SE" sz="2800" dirty="0" err="1"/>
              <a:t>together</a:t>
            </a:r>
            <a:r>
              <a:rPr lang="sv-SE" sz="2800" dirty="0"/>
              <a:t> in postal </a:t>
            </a:r>
            <a:r>
              <a:rPr lang="sv-SE" sz="2800" dirty="0" err="1"/>
              <a:t>code</a:t>
            </a:r>
            <a:r>
              <a:rPr lang="sv-SE" sz="2800" dirty="0"/>
              <a:t> order </a:t>
            </a:r>
            <a:r>
              <a:rPr lang="sv-SE" sz="2800" dirty="0" err="1"/>
              <a:t>regardless</a:t>
            </a:r>
            <a:r>
              <a:rPr lang="sv-SE" sz="2800" dirty="0"/>
              <a:t> match or no match (</a:t>
            </a:r>
            <a:r>
              <a:rPr lang="sv-SE" sz="2800" dirty="0" err="1"/>
              <a:t>means</a:t>
            </a:r>
            <a:r>
              <a:rPr lang="sv-SE" sz="2800" dirty="0"/>
              <a:t> </a:t>
            </a:r>
            <a:r>
              <a:rPr lang="sv-SE" sz="2800" dirty="0" err="1"/>
              <a:t>with</a:t>
            </a:r>
            <a:r>
              <a:rPr lang="sv-SE" sz="2800" dirty="0"/>
              <a:t> or </a:t>
            </a:r>
            <a:r>
              <a:rPr lang="sv-SE" sz="2800" dirty="0" err="1"/>
              <a:t>without</a:t>
            </a:r>
            <a:r>
              <a:rPr lang="sv-SE" sz="2800" dirty="0"/>
              <a:t> </a:t>
            </a:r>
            <a:r>
              <a:rPr lang="sv-SE" sz="2800" dirty="0" err="1"/>
              <a:t>SortKey</a:t>
            </a:r>
            <a:r>
              <a:rPr lang="sv-SE" sz="2800" dirty="0"/>
              <a:t>).</a:t>
            </a:r>
          </a:p>
          <a:p>
            <a:r>
              <a:rPr lang="sv-SE" sz="2800" dirty="0"/>
              <a:t>The </a:t>
            </a:r>
            <a:r>
              <a:rPr lang="sv-SE" sz="2800" dirty="0" err="1"/>
              <a:t>movers</a:t>
            </a:r>
            <a:r>
              <a:rPr lang="sv-SE" sz="2800" dirty="0"/>
              <a:t> from all destinations </a:t>
            </a:r>
            <a:r>
              <a:rPr lang="sv-SE" sz="2800" dirty="0" err="1"/>
              <a:t>will</a:t>
            </a:r>
            <a:r>
              <a:rPr lang="sv-SE" sz="2800" dirty="0"/>
              <a:t> be </a:t>
            </a:r>
            <a:r>
              <a:rPr lang="sv-SE" sz="2800" dirty="0" err="1"/>
              <a:t>sorted</a:t>
            </a:r>
            <a:r>
              <a:rPr lang="sv-SE" sz="2800" dirty="0"/>
              <a:t> </a:t>
            </a:r>
            <a:r>
              <a:rPr lang="sv-SE" sz="2800" dirty="0" err="1"/>
              <a:t>together</a:t>
            </a:r>
            <a:r>
              <a:rPr lang="sv-SE" sz="2800" dirty="0"/>
              <a:t>, </a:t>
            </a:r>
            <a:r>
              <a:rPr lang="sv-SE" sz="2800" dirty="0" err="1"/>
              <a:t>either</a:t>
            </a:r>
            <a:r>
              <a:rPr lang="sv-SE" sz="2800" dirty="0"/>
              <a:t> </a:t>
            </a:r>
            <a:r>
              <a:rPr lang="sv-SE" sz="2800" dirty="0" err="1"/>
              <a:t>first</a:t>
            </a:r>
            <a:r>
              <a:rPr lang="sv-SE" sz="2800" dirty="0"/>
              <a:t> or last in destination Stockholm.</a:t>
            </a:r>
          </a:p>
          <a:p>
            <a:br>
              <a:rPr lang="sv-SE" sz="2800" dirty="0"/>
            </a:b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4134448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81F8E5-5B48-4DBA-8EEB-3CB8A86E0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5400" dirty="0"/>
              <a:t>Contacts at CityMail</a:t>
            </a:r>
            <a:endParaRPr lang="en-GB" sz="54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4CA255B-8248-4DBA-8B3D-4F60804749A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672126" y="3168650"/>
            <a:ext cx="9657907" cy="8188197"/>
          </a:xfrm>
        </p:spPr>
        <p:txBody>
          <a:bodyPr>
            <a:normAutofit/>
          </a:bodyPr>
          <a:lstStyle/>
          <a:p>
            <a:r>
              <a:rPr lang="en-US" sz="3200" b="1" dirty="0"/>
              <a:t>For questions regarding packing and booking, please contact:</a:t>
            </a:r>
          </a:p>
          <a:p>
            <a:pPr fontAlgn="base">
              <a:spcAft>
                <a:spcPts val="600"/>
              </a:spcAft>
              <a:buClr>
                <a:srgbClr val="FDBB2F"/>
              </a:buClr>
              <a:buSzPct val="80000"/>
              <a:tabLst>
                <a:tab pos="3227388" algn="l"/>
                <a:tab pos="6191250" algn="l"/>
              </a:tabLst>
              <a:defRPr/>
            </a:pPr>
            <a:endParaRPr lang="sv-SE" sz="2800" dirty="0"/>
          </a:p>
          <a:p>
            <a:pPr fontAlgn="base">
              <a:spcAft>
                <a:spcPts val="600"/>
              </a:spcAft>
              <a:buClr>
                <a:srgbClr val="FDBB2F"/>
              </a:buClr>
              <a:buSzPct val="80000"/>
              <a:tabLst>
                <a:tab pos="3227388" algn="l"/>
                <a:tab pos="6191250" algn="l"/>
              </a:tabLst>
              <a:defRPr/>
            </a:pPr>
            <a:r>
              <a:rPr lang="sv-SE" sz="2800" b="1" dirty="0"/>
              <a:t>Stockholm/Gothenburg/</a:t>
            </a:r>
            <a:r>
              <a:rPr lang="sv-SE" sz="2800" b="1" dirty="0" err="1"/>
              <a:t>Malmoe</a:t>
            </a:r>
            <a:endParaRPr lang="sv-SE" sz="2800" dirty="0"/>
          </a:p>
          <a:p>
            <a:pPr fontAlgn="base">
              <a:spcAft>
                <a:spcPts val="600"/>
              </a:spcAft>
              <a:buClr>
                <a:srgbClr val="FDBB2F"/>
              </a:buClr>
              <a:buSzPct val="80000"/>
              <a:tabLst>
                <a:tab pos="3227388" algn="l"/>
                <a:tab pos="6191250" algn="l"/>
              </a:tabLst>
              <a:defRPr/>
            </a:pPr>
            <a:endParaRPr lang="sv-SE" sz="2800" b="1" dirty="0"/>
          </a:p>
          <a:p>
            <a:pPr fontAlgn="base">
              <a:spcAft>
                <a:spcPts val="600"/>
              </a:spcAft>
              <a:buClr>
                <a:srgbClr val="FDBB2F"/>
              </a:buClr>
              <a:buSzPct val="80000"/>
              <a:tabLst>
                <a:tab pos="3227388" algn="l"/>
                <a:tab pos="6191250" algn="l"/>
              </a:tabLst>
              <a:defRPr/>
            </a:pPr>
            <a:r>
              <a:rPr lang="sv-SE" sz="2800" dirty="0" err="1"/>
              <a:t>Phone</a:t>
            </a:r>
            <a:r>
              <a:rPr lang="sv-SE" sz="2800" dirty="0"/>
              <a:t>: +46 70-160 23 19      	 		 </a:t>
            </a:r>
            <a:r>
              <a:rPr lang="sv-SE" sz="2800" dirty="0" err="1"/>
              <a:t>Phone</a:t>
            </a:r>
            <a:r>
              <a:rPr lang="sv-SE" sz="2800" dirty="0"/>
              <a:t>: +46 73- 054 35 81</a:t>
            </a:r>
            <a:br>
              <a:rPr lang="sv-SE" sz="2800" dirty="0"/>
            </a:br>
            <a:r>
              <a:rPr lang="sv-SE" sz="2800" dirty="0"/>
              <a:t>	 </a:t>
            </a:r>
            <a:r>
              <a:rPr lang="sv-SE" sz="2800" dirty="0">
                <a:hlinkClick r:id="rId2"/>
              </a:rPr>
              <a:t>produktionsspecialist.sthlm@citymail.se</a:t>
            </a:r>
            <a:endParaRPr lang="sv-SE" sz="2800" dirty="0"/>
          </a:p>
          <a:p>
            <a:endParaRPr lang="en-GB" sz="3200" b="1" dirty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C3D24E91-A362-4590-83DB-94F5E026D5BF}"/>
              </a:ext>
            </a:extLst>
          </p:cNvPr>
          <p:cNvSpPr/>
          <p:nvPr/>
        </p:nvSpPr>
        <p:spPr>
          <a:xfrm>
            <a:off x="1797269" y="11712044"/>
            <a:ext cx="4367049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CA3B2DF-8CF5-42E0-90CC-FCD1A2B4E032}"/>
              </a:ext>
            </a:extLst>
          </p:cNvPr>
          <p:cNvSpPr/>
          <p:nvPr/>
        </p:nvSpPr>
        <p:spPr>
          <a:xfrm>
            <a:off x="7572922" y="11750144"/>
            <a:ext cx="4367049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1EB12C9-76A3-4D4C-89C7-A42017606AF1}"/>
              </a:ext>
            </a:extLst>
          </p:cNvPr>
          <p:cNvSpPr/>
          <p:nvPr/>
        </p:nvSpPr>
        <p:spPr>
          <a:xfrm>
            <a:off x="13348575" y="11712044"/>
            <a:ext cx="4367049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42B5BFD-2C69-A0A2-F1FB-9FD5373D68F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6152932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Theme">
  <a:themeElements>
    <a:clrScheme name="CITYMAIL COLORS">
      <a:dk1>
        <a:srgbClr val="FAFCFF"/>
      </a:dk1>
      <a:lt1>
        <a:srgbClr val="FFFFFF"/>
      </a:lt1>
      <a:dk2>
        <a:srgbClr val="FAFCFF"/>
      </a:dk2>
      <a:lt2>
        <a:srgbClr val="535659"/>
      </a:lt2>
      <a:accent1>
        <a:srgbClr val="FC4C02"/>
      </a:accent1>
      <a:accent2>
        <a:srgbClr val="FFCC00"/>
      </a:accent2>
      <a:accent3>
        <a:srgbClr val="00B140"/>
      </a:accent3>
      <a:accent4>
        <a:srgbClr val="FF9F00"/>
      </a:accent4>
      <a:accent5>
        <a:srgbClr val="000000"/>
      </a:accent5>
      <a:accent6>
        <a:srgbClr val="535658"/>
      </a:accent6>
      <a:hlink>
        <a:srgbClr val="32D269"/>
      </a:hlink>
      <a:folHlink>
        <a:srgbClr val="1A916E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ityMail_PPTmall  -  Skrivskyddad" id="{58A89C52-C0F7-4DDC-8144-A925E1376019}" vid="{24CEFCD8-C2A8-4E15-B848-CB50CED0F3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296E3AF4FE48341BAD642229C51E10B" ma:contentTypeVersion="10" ma:contentTypeDescription="Skapa ett nytt dokument." ma:contentTypeScope="" ma:versionID="4dc13925f288d38e590bc1914cc0e35a">
  <xsd:schema xmlns:xsd="http://www.w3.org/2001/XMLSchema" xmlns:xs="http://www.w3.org/2001/XMLSchema" xmlns:p="http://schemas.microsoft.com/office/2006/metadata/properties" xmlns:ns1="http://schemas.microsoft.com/sharepoint/v3" xmlns:ns2="c88329d1-6e56-4181-9073-53b9fea2e57d" xmlns:ns3="b6d2bb81-5113-49c5-bcd9-8cd13ed9ce58" xmlns:ns4="165f87f6-84e7-420c-84bd-23f090b9850c" targetNamespace="http://schemas.microsoft.com/office/2006/metadata/properties" ma:root="true" ma:fieldsID="235ab7b49c063e2fcd4fc5b2ba6c86f1" ns1:_="" ns2:_="" ns3:_="" ns4:_="">
    <xsd:import namespace="http://schemas.microsoft.com/sharepoint/v3"/>
    <xsd:import namespace="c88329d1-6e56-4181-9073-53b9fea2e57d"/>
    <xsd:import namespace="b6d2bb81-5113-49c5-bcd9-8cd13ed9ce58"/>
    <xsd:import namespace="165f87f6-84e7-420c-84bd-23f090b9850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2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malagt startdatum" ma:description="Schemalagt startdatum är en webbplatskolumn som skapas via publiceringsfunktionen. Den används för att ange datum och tid för när sidan ska visas för besökare på webbplatsen för första gången." ma:hidden="true" ma:internalName="PublishingStartDate">
      <xsd:simpleType>
        <xsd:restriction base="dms:Unknown"/>
      </xsd:simpleType>
    </xsd:element>
    <xsd:element name="PublishingExpirationDate" ma:index="9" nillable="true" ma:displayName="Schemalagt slutdatum" ma:description="Schemalagt slutdatum är en webbplatskolumn som skapas via publiceringsfunktionen. Den används för att ange datum och tid för när sidan inte längre ska visas för besökare på webbplatsen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329d1-6e56-4181-9073-53b9fea2e57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1" nillable="true" ma:displayName="Delar tips,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2bb81-5113-49c5-bcd9-8cd13ed9ce58" elementFormDefault="qualified">
    <xsd:import namespace="http://schemas.microsoft.com/office/2006/documentManagement/types"/>
    <xsd:import namespace="http://schemas.microsoft.com/office/infopath/2007/PartnerControls"/>
    <xsd:element name="SharedWithDetails" ma:index="12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Senast delad per användare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Senast delad per tid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5f87f6-84e7-420c-84bd-23f090b985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82DE3E-1214-4F25-80BB-4893DFA3E38F}">
  <ds:schemaRefs>
    <ds:schemaRef ds:uri="http://purl.org/dc/terms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165f87f6-84e7-420c-84bd-23f090b9850c"/>
    <ds:schemaRef ds:uri="b6d2bb81-5113-49c5-bcd9-8cd13ed9ce58"/>
    <ds:schemaRef ds:uri="c88329d1-6e56-4181-9073-53b9fea2e57d"/>
    <ds:schemaRef ds:uri="http://schemas.microsoft.com/sharepoint/v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6716894-4B1B-4A5D-A024-1248BBBA2D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88329d1-6e56-4181-9073-53b9fea2e57d"/>
    <ds:schemaRef ds:uri="b6d2bb81-5113-49c5-bcd9-8cd13ed9ce58"/>
    <ds:schemaRef ds:uri="165f87f6-84e7-420c-84bd-23f090b985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BE775A2-1759-483E-A2B4-7EDCEE2AB3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CityMail_PPTmall</Template>
  <TotalTime>2164</TotalTime>
  <Words>822</Words>
  <Application>Microsoft Office PowerPoint</Application>
  <PresentationFormat>Anpassad</PresentationFormat>
  <Paragraphs>96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Lato Light</vt:lpstr>
      <vt:lpstr>Wingdings</vt:lpstr>
      <vt:lpstr>1_Default Theme</vt:lpstr>
      <vt:lpstr>PowerPoint-presentation</vt:lpstr>
      <vt:lpstr>Print file optimising</vt:lpstr>
      <vt:lpstr>Produktionsfil </vt:lpstr>
      <vt:lpstr>SortKey</vt:lpstr>
      <vt:lpstr>Sorting and bundeling of POP</vt:lpstr>
      <vt:lpstr>Packning and marking</vt:lpstr>
      <vt:lpstr>Separating and packing</vt:lpstr>
      <vt:lpstr>Packing order, sorting by hybrid</vt:lpstr>
      <vt:lpstr>Contacts at CityMail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subject/>
  <dc:creator>Marie-Louise Lemland</dc:creator>
  <cp:keywords/>
  <dc:description/>
  <cp:lastModifiedBy>Ann-Louise Johansson</cp:lastModifiedBy>
  <cp:revision>123</cp:revision>
  <cp:lastPrinted>2019-05-13T13:29:07Z</cp:lastPrinted>
  <dcterms:created xsi:type="dcterms:W3CDTF">2018-06-20T07:42:55Z</dcterms:created>
  <dcterms:modified xsi:type="dcterms:W3CDTF">2023-06-02T10:09:47Z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0x0101000296E3AF4FE48341BAD642229C51E10B</vt:lpwstr>
  </property>
</Properties>
</file>