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0" r:id="rId4"/>
  </p:sldMasterIdLst>
  <p:notesMasterIdLst>
    <p:notesMasterId r:id="rId15"/>
  </p:notesMasterIdLst>
  <p:handoutMasterIdLst>
    <p:handoutMasterId r:id="rId16"/>
  </p:handoutMasterIdLst>
  <p:sldIdLst>
    <p:sldId id="881" r:id="rId5"/>
    <p:sldId id="903" r:id="rId6"/>
    <p:sldId id="904" r:id="rId7"/>
    <p:sldId id="906" r:id="rId8"/>
    <p:sldId id="882" r:id="rId9"/>
    <p:sldId id="905" r:id="rId10"/>
    <p:sldId id="889" r:id="rId11"/>
    <p:sldId id="888" r:id="rId12"/>
    <p:sldId id="907" r:id="rId13"/>
    <p:sldId id="902" r:id="rId14"/>
  </p:sldIdLst>
  <p:sldSz cx="24377650" cy="13716000"/>
  <p:notesSz cx="6797675" cy="9926638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49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  <p15:guide id="3" pos="7678" userDrawn="1">
          <p15:clr>
            <a:srgbClr val="A4A3A4"/>
          </p15:clr>
        </p15:guide>
        <p15:guide id="4" pos="897" userDrawn="1">
          <p15:clr>
            <a:srgbClr val="A4A3A4"/>
          </p15:clr>
        </p15:guide>
        <p15:guide id="5" pos="14446" userDrawn="1">
          <p15:clr>
            <a:srgbClr val="A4A3A4"/>
          </p15:clr>
        </p15:guide>
        <p15:guide id="6" orient="horz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DAF3F"/>
    <a:srgbClr val="AE2A25"/>
    <a:srgbClr val="7DB225"/>
    <a:srgbClr val="0A46A4"/>
    <a:srgbClr val="1A9497"/>
    <a:srgbClr val="27C360"/>
    <a:srgbClr val="384558"/>
    <a:srgbClr val="2C3744"/>
    <a:srgbClr val="06B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41" autoAdjust="0"/>
    <p:restoredTop sz="96224" autoAdjust="0"/>
  </p:normalViewPr>
  <p:slideViewPr>
    <p:cSldViewPr snapToGrid="0" snapToObjects="1">
      <p:cViewPr varScale="1">
        <p:scale>
          <a:sx n="41" d="100"/>
          <a:sy n="41" d="100"/>
        </p:scale>
        <p:origin x="619" y="58"/>
      </p:cViewPr>
      <p:guideLst>
        <p:guide orient="horz" pos="8249"/>
        <p:guide orient="horz" pos="360"/>
        <p:guide pos="7678"/>
        <p:guide pos="897"/>
        <p:guide pos="14446"/>
        <p:guide orient="horz"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4" d="100"/>
        <a:sy n="24" d="100"/>
      </p:scale>
      <p:origin x="0" y="2544"/>
    </p:cViewPr>
  </p:sorterViewPr>
  <p:notesViewPr>
    <p:cSldViewPr snapToGrid="0" snapToObjects="1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E16CD757-1872-4A19-B779-74658E7AA4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793FFEF-193A-4BCE-BE9F-F6F8F150A3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9BCC3-4C40-451F-A5A9-2989D83FAE9B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E6531DD-90AF-4E28-8315-3D51BB2B4A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5D49DC3-0037-4D1B-888A-F98E90D89D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42331-E73D-422A-95D8-B919D7A8D7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4898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4638" y="968375"/>
            <a:ext cx="6103937" cy="3435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37394" y="4659388"/>
            <a:ext cx="5577144" cy="429962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latshållare för datum 8">
            <a:extLst>
              <a:ext uri="{FF2B5EF4-FFF2-40B4-BE49-F238E27FC236}">
                <a16:creationId xmlns:a16="http://schemas.microsoft.com/office/drawing/2014/main" id="{1AAA6280-04A0-4336-AC5B-3C0B6DBA906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9DDF8-4136-4D2F-9820-62367A585985}" type="datetimeFigureOut">
              <a:rPr lang="sv-SE" smtClean="0"/>
              <a:t>2023-06-02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072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 noChangeAspect="1"/>
          </p:cNvSpPr>
          <p:nvPr>
            <p:ph type="pic" sz="quarter" idx="10"/>
          </p:nvPr>
        </p:nvSpPr>
        <p:spPr>
          <a:xfrm>
            <a:off x="0" y="3419726"/>
            <a:ext cx="24377650" cy="6316547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2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1854868" y="3764006"/>
            <a:ext cx="9121013" cy="5465258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42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3741604" y="3617049"/>
            <a:ext cx="7138858" cy="4518612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3452341" y="3673514"/>
            <a:ext cx="7138858" cy="4392874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79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7144062" y="5628837"/>
            <a:ext cx="3229439" cy="418730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48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0069304" y="3915515"/>
            <a:ext cx="4338322" cy="7660560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34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-18289" y="3209115"/>
            <a:ext cx="24395939" cy="745888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32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66684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396240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2760861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808487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66684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96240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2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2760861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3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808487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4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66684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5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7396240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6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2760861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7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08487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2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10131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15969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1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9218067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227644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533482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4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18393198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1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310131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2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615969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9218067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4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227644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5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533482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6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393198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3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310131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4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615969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5" name="Picture Placeholder 2"/>
          <p:cNvSpPr>
            <a:spLocks noGrp="1"/>
          </p:cNvSpPr>
          <p:nvPr>
            <p:ph type="pic" sz="quarter" idx="27"/>
          </p:nvPr>
        </p:nvSpPr>
        <p:spPr>
          <a:xfrm>
            <a:off x="9218067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6" name="Picture Placeholder 2"/>
          <p:cNvSpPr>
            <a:spLocks noGrp="1"/>
          </p:cNvSpPr>
          <p:nvPr>
            <p:ph type="pic" sz="quarter" idx="28"/>
          </p:nvPr>
        </p:nvSpPr>
        <p:spPr>
          <a:xfrm>
            <a:off x="1227644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7" name="Picture Placeholder 2"/>
          <p:cNvSpPr>
            <a:spLocks noGrp="1"/>
          </p:cNvSpPr>
          <p:nvPr>
            <p:ph type="pic" sz="quarter" idx="29"/>
          </p:nvPr>
        </p:nvSpPr>
        <p:spPr>
          <a:xfrm>
            <a:off x="1533482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8" name="Picture Placeholder 2"/>
          <p:cNvSpPr>
            <a:spLocks noGrp="1"/>
          </p:cNvSpPr>
          <p:nvPr>
            <p:ph type="pic" sz="quarter" idx="30"/>
          </p:nvPr>
        </p:nvSpPr>
        <p:spPr>
          <a:xfrm>
            <a:off x="18393198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618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 noChangeAspect="1"/>
          </p:cNvSpPr>
          <p:nvPr>
            <p:ph type="pic" sz="quarter" idx="13"/>
          </p:nvPr>
        </p:nvSpPr>
        <p:spPr>
          <a:xfrm>
            <a:off x="1541676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1" name="Picture Placeholder 13"/>
          <p:cNvSpPr>
            <a:spLocks noGrp="1" noChangeAspect="1"/>
          </p:cNvSpPr>
          <p:nvPr>
            <p:ph type="pic" sz="quarter" idx="14"/>
          </p:nvPr>
        </p:nvSpPr>
        <p:spPr>
          <a:xfrm>
            <a:off x="7297948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2" name="Picture Placeholder 13"/>
          <p:cNvSpPr>
            <a:spLocks noGrp="1" noChangeAspect="1"/>
          </p:cNvSpPr>
          <p:nvPr>
            <p:ph type="pic" sz="quarter" idx="15"/>
          </p:nvPr>
        </p:nvSpPr>
        <p:spPr>
          <a:xfrm>
            <a:off x="12954659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3" name="Picture Placeholder 13"/>
          <p:cNvSpPr>
            <a:spLocks noGrp="1" noChangeAspect="1"/>
          </p:cNvSpPr>
          <p:nvPr>
            <p:ph type="pic" sz="quarter" idx="16"/>
          </p:nvPr>
        </p:nvSpPr>
        <p:spPr>
          <a:xfrm>
            <a:off x="18601817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39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667863" y="3240713"/>
            <a:ext cx="10052051" cy="7647028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5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31847" y="3985545"/>
            <a:ext cx="13901543" cy="2159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v-SE" noProof="0"/>
              <a:t>Klicka här för att ändra mall för rubrikformat</a:t>
            </a:r>
            <a:endParaRPr lang="en-US" noProof="0" dirty="0"/>
          </a:p>
        </p:txBody>
      </p:sp>
      <p:sp>
        <p:nvSpPr>
          <p:cNvPr id="22612" name="Rectangle 84"/>
          <p:cNvSpPr>
            <a:spLocks noChangeArrowheads="1"/>
          </p:cNvSpPr>
          <p:nvPr/>
        </p:nvSpPr>
        <p:spPr bwMode="auto">
          <a:xfrm>
            <a:off x="23721656" y="377831"/>
            <a:ext cx="655994" cy="43180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 sz="210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9233288" y="6216521"/>
            <a:ext cx="13904330" cy="9917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sv-SE" noProof="0"/>
              <a:t>Redigera format för bakgrundstext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A2CF174-BE4D-488E-9582-DDDB6DFEFE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281" y="1505027"/>
            <a:ext cx="9851379" cy="9988410"/>
          </a:xfrm>
          <a:prstGeom prst="rect">
            <a:avLst/>
          </a:prstGeom>
        </p:spPr>
      </p:pic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EE9CBE1B-73E0-460A-9E00-783AA8852FF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233288" y="8129193"/>
            <a:ext cx="11606526" cy="9917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sv-SE" noProof="0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560192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717784" y="4603263"/>
            <a:ext cx="6927408" cy="9112739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47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368334" y="3668923"/>
            <a:ext cx="7607690" cy="4731613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6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C831AD-93A4-4438-8684-58FDFC56C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8168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ED0DA4-088A-4891-9DF6-129962394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0E0E234-6BE1-4D23-B515-6D6CFA596E6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1" y="3168985"/>
            <a:ext cx="19694525" cy="943133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30429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767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0F44C5-3122-480D-9C3B-AFBB03EBF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D6E70A5-2A49-4CF3-9907-2D0AA51C077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2126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innehåll 3">
            <a:extLst>
              <a:ext uri="{FF2B5EF4-FFF2-40B4-BE49-F238E27FC236}">
                <a16:creationId xmlns:a16="http://schemas.microsoft.com/office/drawing/2014/main" id="{E3197AD6-1D7B-4FFB-BA28-2DBA02F126C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1713537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4263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3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FF4F9B-AAFB-443B-9E8C-0CF350B8F79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2"/>
          </p:nvPr>
        </p:nvSpPr>
        <p:spPr>
          <a:xfrm>
            <a:off x="167596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innehåll 7"/>
          <p:cNvSpPr>
            <a:spLocks noGrp="1"/>
          </p:cNvSpPr>
          <p:nvPr>
            <p:ph sz="quarter" idx="15"/>
          </p:nvPr>
        </p:nvSpPr>
        <p:spPr>
          <a:xfrm>
            <a:off x="8448906" y="3188889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4" name="Platshållare för innehåll 7"/>
          <p:cNvSpPr>
            <a:spLocks noGrp="1"/>
          </p:cNvSpPr>
          <p:nvPr>
            <p:ph sz="quarter" idx="16"/>
          </p:nvPr>
        </p:nvSpPr>
        <p:spPr>
          <a:xfrm>
            <a:off x="1522184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044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rubrik+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88A2E0-EFAA-428B-ADEF-006AE982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F40C46-D495-45DD-88FA-0D1D536649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76400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3">
            <a:extLst>
              <a:ext uri="{FF2B5EF4-FFF2-40B4-BE49-F238E27FC236}">
                <a16:creationId xmlns:a16="http://schemas.microsoft.com/office/drawing/2014/main" id="{583F178F-C022-4733-9CA4-CF6B4B43D2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89319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C324559F-FB12-4A08-AD54-3FFA76305A4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676400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6">
            <a:extLst>
              <a:ext uri="{FF2B5EF4-FFF2-40B4-BE49-F238E27FC236}">
                <a16:creationId xmlns:a16="http://schemas.microsoft.com/office/drawing/2014/main" id="{71F2D73B-0ADE-45FB-B66D-1F1A80185C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972263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1058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-3177" y="0"/>
            <a:ext cx="24426547" cy="13716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71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2" y="3121644"/>
            <a:ext cx="24439601" cy="6368806"/>
          </a:xfrm>
          <a:effectLst/>
        </p:spPr>
        <p:txBody>
          <a:bodyPr>
            <a:normAutofit/>
          </a:bodyPr>
          <a:lstStyle>
            <a:lvl1pPr marL="0" indent="0">
              <a:buNone/>
              <a:defRPr sz="36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0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5" y="1072585"/>
            <a:ext cx="19695479" cy="1689385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5" y="3211034"/>
            <a:ext cx="19695478" cy="895513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26742" y="12548634"/>
            <a:ext cx="681843" cy="49240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0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id-ID" sz="239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608051" y="12441242"/>
            <a:ext cx="687533" cy="687533"/>
          </a:xfrm>
          <a:prstGeom prst="ellipse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solidFill>
                <a:schemeClr val="tx1"/>
              </a:solidFill>
              <a:latin typeface="Lato Light"/>
              <a:cs typeface="Lato Ligh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56EE40F-8164-F149-BE8C-7E5C5F3DCD06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6260" y="10621581"/>
            <a:ext cx="2956314" cy="299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20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69" r:id="rId2"/>
    <p:sldLayoutId id="2147484071" r:id="rId3"/>
    <p:sldLayoutId id="2147484066" r:id="rId4"/>
    <p:sldLayoutId id="2147484067" r:id="rId5"/>
    <p:sldLayoutId id="2147484068" r:id="rId6"/>
    <p:sldLayoutId id="2147484070" r:id="rId7"/>
    <p:sldLayoutId id="2147484052" r:id="rId8"/>
    <p:sldLayoutId id="2147484053" r:id="rId9"/>
    <p:sldLayoutId id="2147484054" r:id="rId10"/>
    <p:sldLayoutId id="2147484055" r:id="rId11"/>
    <p:sldLayoutId id="2147484056" r:id="rId12"/>
    <p:sldLayoutId id="2147484057" r:id="rId13"/>
    <p:sldLayoutId id="2147484058" r:id="rId14"/>
    <p:sldLayoutId id="2147484059" r:id="rId15"/>
    <p:sldLayoutId id="2147484060" r:id="rId16"/>
    <p:sldLayoutId id="2147484061" r:id="rId17"/>
    <p:sldLayoutId id="2147484062" r:id="rId18"/>
    <p:sldLayoutId id="2147484063" r:id="rId19"/>
    <p:sldLayoutId id="2147484064" r:id="rId20"/>
    <p:sldLayoutId id="2147484065" r:id="rId21"/>
  </p:sldLayoutIdLst>
  <p:hf hdr="0" dt="0"/>
  <p:txStyles>
    <p:titleStyle>
      <a:lvl1pPr algn="l" defTabSz="182846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182846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lang="en-US" sz="48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233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40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828464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6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742697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656928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028277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510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741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975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33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6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97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92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162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9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626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85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A3A88D4-6969-48EF-9941-B3FA6B1DDF3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05821" y="10783303"/>
            <a:ext cx="13164675" cy="991740"/>
          </a:xfrm>
        </p:spPr>
        <p:txBody>
          <a:bodyPr/>
          <a:lstStyle/>
          <a:p>
            <a:r>
              <a:rPr lang="en-US" dirty="0" err="1">
                <a:solidFill>
                  <a:schemeClr val="accent3"/>
                </a:solidFill>
              </a:rPr>
              <a:t>CityMails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packinstruktion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för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printfilsoptimering</a:t>
            </a:r>
            <a:r>
              <a:rPr lang="en-US" dirty="0">
                <a:solidFill>
                  <a:schemeClr val="accent3"/>
                </a:solidFill>
              </a:rPr>
              <a:t> – POP</a:t>
            </a:r>
          </a:p>
          <a:p>
            <a:r>
              <a:rPr lang="en-US" dirty="0" err="1">
                <a:solidFill>
                  <a:schemeClr val="accent3"/>
                </a:solidFill>
              </a:rPr>
              <a:t>Uppdaterad</a:t>
            </a:r>
            <a:r>
              <a:rPr lang="en-US" dirty="0">
                <a:solidFill>
                  <a:schemeClr val="accent3"/>
                </a:solidFill>
              </a:rPr>
              <a:t> 2023-06-09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23439105-E0B8-453A-9DF9-639AED0B6826}"/>
              </a:ext>
            </a:extLst>
          </p:cNvPr>
          <p:cNvSpPr/>
          <p:nvPr/>
        </p:nvSpPr>
        <p:spPr>
          <a:xfrm>
            <a:off x="16578590" y="4555102"/>
            <a:ext cx="1673524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85D8FE70-C164-4B28-B826-3FF8F1F022A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521" y="4844716"/>
            <a:ext cx="7162800" cy="413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5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81F8E5-5B48-4DBA-8EEB-3CB8A86E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Kontaktpersoner på CityMail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CA255B-8248-4DBA-8B3D-4F60804749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Vid </a:t>
            </a:r>
            <a:r>
              <a:rPr lang="en-US" sz="3200" b="1" dirty="0" err="1"/>
              <a:t>frågor</a:t>
            </a:r>
            <a:r>
              <a:rPr lang="en-US" sz="3200" b="1" dirty="0"/>
              <a:t> om </a:t>
            </a:r>
            <a:r>
              <a:rPr lang="en-US" sz="3200" b="1" dirty="0" err="1"/>
              <a:t>packning</a:t>
            </a:r>
            <a:r>
              <a:rPr lang="en-US" sz="3200" b="1" dirty="0"/>
              <a:t> </a:t>
            </a:r>
            <a:r>
              <a:rPr lang="en-US" sz="3200" b="1" dirty="0" err="1"/>
              <a:t>kontakta</a:t>
            </a:r>
            <a:r>
              <a:rPr lang="en-US" sz="3200" b="1" dirty="0"/>
              <a:t>: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b="1" dirty="0"/>
              <a:t>Stockholm/Göteborg/Malmö</a:t>
            </a: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b="1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Tel: 070-160 23 19      	 		 Tel: 073-054 35 81</a:t>
            </a:r>
            <a:br>
              <a:rPr lang="sv-SE" sz="2800" dirty="0"/>
            </a:br>
            <a:r>
              <a:rPr lang="sv-SE" sz="2800" dirty="0"/>
              <a:t>	 produktionsspecialist.sthlm@citymail.se</a:t>
            </a:r>
          </a:p>
          <a:p>
            <a:endParaRPr lang="en-GB" sz="3200" b="1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17FF1CB-B7D3-7FBF-F86F-DAC4E9A3196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2670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9443F9-9CC1-4AD5-B39B-00ABF5BFF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Printfilsoptimering</a:t>
            </a:r>
            <a:endParaRPr lang="en-GB" sz="5400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0BCBF11E-47D5-4788-AE80-14D67E2DCED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1" y="2639595"/>
            <a:ext cx="19694525" cy="9431337"/>
          </a:xfrm>
        </p:spPr>
        <p:txBody>
          <a:bodyPr/>
          <a:lstStyle/>
          <a:p>
            <a:r>
              <a:rPr lang="sv-SE" sz="3200" b="1" dirty="0"/>
              <a:t>Det finns flera möjligheter för att </a:t>
            </a:r>
            <a:r>
              <a:rPr lang="sv-SE" sz="3200" b="1" dirty="0" err="1"/>
              <a:t>POP:a</a:t>
            </a:r>
            <a:r>
              <a:rPr lang="sv-SE" sz="3200" b="1" dirty="0"/>
              <a:t> en fil.</a:t>
            </a: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endParaRPr lang="sv-SE" sz="2600" dirty="0">
              <a:sym typeface="Wingdings" pitchFamily="2" charset="2"/>
            </a:endParaRP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600" dirty="0">
                <a:sym typeface="Wingdings" pitchFamily="2" charset="2"/>
              </a:rPr>
              <a:t>Automatiskt genom Sorteringsprogrammet</a:t>
            </a: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endParaRPr lang="sv-SE" sz="2600" dirty="0">
              <a:sym typeface="Wingdings" pitchFamily="2" charset="2"/>
            </a:endParaRP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600" dirty="0">
                <a:sym typeface="Wingdings" pitchFamily="2" charset="2"/>
              </a:rPr>
              <a:t>Automatiskt genom 21 Grams sorteringsprogram</a:t>
            </a: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endParaRPr lang="sv-SE" sz="2600" dirty="0">
              <a:sym typeface="Wingdings" pitchFamily="2" charset="2"/>
            </a:endParaRP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600" dirty="0">
                <a:sym typeface="Wingdings" pitchFamily="2" charset="2"/>
              </a:rPr>
              <a:t>Integration i eget Affärssystem/Produktionssystem</a:t>
            </a:r>
          </a:p>
          <a:p>
            <a:endParaRPr lang="sv-SE" sz="2600" dirty="0">
              <a:sym typeface="Wingdings" pitchFamily="2" charset="2"/>
            </a:endParaRP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600" dirty="0">
                <a:sym typeface="Wingdings" pitchFamily="2" charset="2"/>
              </a:rPr>
              <a:t>Uppladdning via funktion i Kund- och Partnerwebben						       </a:t>
            </a:r>
            <a:r>
              <a:rPr lang="sv-SE" sz="2200" dirty="0"/>
              <a:t>När filen är färdig skickas ett mejl till vald mottagare. 						            	             I mejlet visas bl.a. statistik över matchning. 							     OBS! Gäller endast </a:t>
            </a:r>
            <a:r>
              <a:rPr lang="sv-SE" sz="2200" dirty="0" err="1"/>
              <a:t>POP´ning</a:t>
            </a:r>
            <a:r>
              <a:rPr lang="sv-SE" sz="2200" dirty="0"/>
              <a:t> i Kund- och Partnerweb.</a:t>
            </a:r>
          </a:p>
          <a:p>
            <a:pPr fontAlgn="base">
              <a:spcAft>
                <a:spcPts val="600"/>
              </a:spcAft>
              <a:buClr>
                <a:schemeClr val="accent3"/>
              </a:buClr>
              <a:buSzPct val="80000"/>
              <a:tabLst>
                <a:tab pos="2868613" algn="l"/>
              </a:tabLst>
              <a:defRPr/>
            </a:pPr>
            <a:endParaRPr lang="sv-SE" sz="2600" dirty="0">
              <a:sym typeface="Wingdings" pitchFamily="2" charset="2"/>
            </a:endParaRPr>
          </a:p>
          <a:p>
            <a:endParaRPr lang="en-GB" sz="2600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07E3B26C-B59C-42E1-9194-7A20A61F5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0520" y="4026568"/>
            <a:ext cx="7372349" cy="6801853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A57292DD-A50B-4454-8E0C-6183DD446114}"/>
              </a:ext>
            </a:extLst>
          </p:cNvPr>
          <p:cNvSpPr/>
          <p:nvPr/>
        </p:nvSpPr>
        <p:spPr>
          <a:xfrm>
            <a:off x="15352295" y="4026568"/>
            <a:ext cx="1828800" cy="7379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663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47FB98-5429-421C-ABF4-2167F39C5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sv-SE" dirty="0"/>
              <a:t>Produktionsfil</a:t>
            </a:r>
            <a:br>
              <a:rPr lang="sv-SE" altLang="sv-SE" sz="4000" dirty="0">
                <a:solidFill>
                  <a:srgbClr val="84B61F"/>
                </a:solidFill>
              </a:rPr>
            </a:b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46B91D-57BF-4818-B668-151094E01D0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919" y="2302712"/>
            <a:ext cx="19694525" cy="9431337"/>
          </a:xfrm>
        </p:spPr>
        <p:txBody>
          <a:bodyPr/>
          <a:lstStyle/>
          <a:p>
            <a:r>
              <a:rPr lang="sv-SE" sz="3200" b="1" dirty="0"/>
              <a:t>I produktionsfilen tillkommer nya kolumner. </a:t>
            </a:r>
          </a:p>
          <a:p>
            <a:endParaRPr lang="sv-SE" sz="2800" dirty="0"/>
          </a:p>
          <a:p>
            <a:r>
              <a:rPr lang="sv-SE" sz="2800" b="1" dirty="0" err="1"/>
              <a:t>Löpnr</a:t>
            </a:r>
            <a:r>
              <a:rPr lang="sv-SE" sz="2800" b="1" dirty="0"/>
              <a:t>/Sortorder: </a:t>
            </a:r>
            <a:r>
              <a:rPr lang="sv-SE" sz="2800" dirty="0"/>
              <a:t>Nummersatt kolumn för att bibehålla produktionsordning</a:t>
            </a:r>
          </a:p>
          <a:p>
            <a:r>
              <a:rPr lang="sv-SE" sz="2800" b="1" dirty="0"/>
              <a:t>Print/</a:t>
            </a:r>
            <a:r>
              <a:rPr lang="sv-SE" sz="2800" b="1" dirty="0" err="1"/>
              <a:t>SortKey</a:t>
            </a:r>
            <a:r>
              <a:rPr lang="sv-SE" sz="2800" b="1" dirty="0"/>
              <a:t>: </a:t>
            </a:r>
            <a:r>
              <a:rPr lang="sv-SE" sz="2800" dirty="0"/>
              <a:t>Sorteringsnyckel som ska printas på försändelsen</a:t>
            </a:r>
          </a:p>
          <a:p>
            <a:r>
              <a:rPr lang="sv-SE" sz="2800" b="1" dirty="0"/>
              <a:t>Postoperatör: </a:t>
            </a:r>
            <a:r>
              <a:rPr lang="sv-SE" sz="2800" dirty="0"/>
              <a:t>Mottagande postoperatör </a:t>
            </a:r>
          </a:p>
          <a:p>
            <a:r>
              <a:rPr lang="sv-SE" sz="2800" b="1" dirty="0"/>
              <a:t>Buntning/</a:t>
            </a:r>
            <a:r>
              <a:rPr lang="sv-SE" sz="2800" b="1" dirty="0" err="1"/>
              <a:t>BundleKey</a:t>
            </a:r>
            <a:r>
              <a:rPr lang="sv-SE" sz="2800" b="1" dirty="0"/>
              <a:t>: </a:t>
            </a:r>
            <a:r>
              <a:rPr lang="sv-SE" sz="2800" dirty="0"/>
              <a:t>Stöd för buntningslogik av försändelser</a:t>
            </a:r>
          </a:p>
          <a:p>
            <a:endParaRPr lang="sv-SE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72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7DA7FA-E3DE-45FE-817E-F149D23AE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 err="1"/>
              <a:t>SortKey</a:t>
            </a:r>
            <a:endParaRPr lang="en-GB" sz="5400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E268F98-FAE5-4103-AE70-8FFE0D1E559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2702563"/>
            <a:ext cx="19694525" cy="9334035"/>
          </a:xfrm>
        </p:spPr>
        <p:txBody>
          <a:bodyPr>
            <a:normAutofit/>
          </a:bodyPr>
          <a:lstStyle/>
          <a:p>
            <a:r>
              <a:rPr lang="en-GB" sz="2800" dirty="0" err="1"/>
              <a:t>En</a:t>
            </a:r>
            <a:r>
              <a:rPr lang="en-GB" sz="2800" dirty="0"/>
              <a:t> </a:t>
            </a:r>
            <a:r>
              <a:rPr lang="en-GB" sz="2800" dirty="0" err="1"/>
              <a:t>SortKey</a:t>
            </a:r>
            <a:r>
              <a:rPr lang="en-GB" sz="2800" dirty="0"/>
              <a:t> </a:t>
            </a:r>
            <a:r>
              <a:rPr lang="en-GB" sz="2800" dirty="0" err="1"/>
              <a:t>består</a:t>
            </a:r>
            <a:r>
              <a:rPr lang="en-GB" sz="2800" dirty="0"/>
              <a:t> </a:t>
            </a:r>
            <a:r>
              <a:rPr lang="en-GB" sz="2800" dirty="0" err="1"/>
              <a:t>av</a:t>
            </a:r>
            <a:r>
              <a:rPr lang="en-GB" sz="2800" dirty="0"/>
              <a:t> </a:t>
            </a:r>
            <a:r>
              <a:rPr lang="en-GB" sz="2800" dirty="0" err="1"/>
              <a:t>två</a:t>
            </a:r>
            <a:r>
              <a:rPr lang="en-GB" sz="2800" dirty="0"/>
              <a:t> </a:t>
            </a:r>
            <a:r>
              <a:rPr lang="en-GB" sz="2800" dirty="0" err="1"/>
              <a:t>delar</a:t>
            </a:r>
            <a:r>
              <a:rPr lang="en-GB" sz="2800" dirty="0"/>
              <a:t>. </a:t>
            </a:r>
            <a:r>
              <a:rPr lang="en-GB" sz="2800" dirty="0" err="1"/>
              <a:t>Ena</a:t>
            </a:r>
            <a:r>
              <a:rPr lang="en-GB" sz="2800" dirty="0"/>
              <a:t> </a:t>
            </a:r>
            <a:r>
              <a:rPr lang="en-GB" sz="2800" dirty="0" err="1"/>
              <a:t>delen</a:t>
            </a:r>
            <a:r>
              <a:rPr lang="en-GB" sz="2800" dirty="0"/>
              <a:t> </a:t>
            </a:r>
            <a:r>
              <a:rPr lang="en-GB" sz="2800" dirty="0" err="1"/>
              <a:t>används</a:t>
            </a:r>
            <a:r>
              <a:rPr lang="en-GB" sz="2800" dirty="0"/>
              <a:t> </a:t>
            </a:r>
            <a:r>
              <a:rPr lang="en-GB" sz="2800" dirty="0" err="1"/>
              <a:t>för</a:t>
            </a:r>
            <a:r>
              <a:rPr lang="en-GB" sz="2800" dirty="0"/>
              <a:t> </a:t>
            </a:r>
            <a:r>
              <a:rPr lang="en-GB" sz="2800" dirty="0" err="1"/>
              <a:t>buntning</a:t>
            </a:r>
            <a:r>
              <a:rPr lang="en-GB" sz="2800" dirty="0"/>
              <a:t> </a:t>
            </a:r>
            <a:r>
              <a:rPr lang="en-GB" sz="2800" dirty="0" err="1"/>
              <a:t>och</a:t>
            </a:r>
            <a:r>
              <a:rPr lang="en-GB" sz="2800" dirty="0"/>
              <a:t> </a:t>
            </a:r>
            <a:r>
              <a:rPr lang="en-GB" sz="2800" dirty="0" err="1"/>
              <a:t>packning</a:t>
            </a:r>
            <a:r>
              <a:rPr lang="en-GB" sz="2800" dirty="0"/>
              <a:t>, </a:t>
            </a:r>
            <a:r>
              <a:rPr lang="en-GB" sz="2800" dirty="0" err="1"/>
              <a:t>andra</a:t>
            </a:r>
            <a:r>
              <a:rPr lang="en-GB" sz="2800" dirty="0"/>
              <a:t> </a:t>
            </a:r>
            <a:r>
              <a:rPr lang="en-GB" sz="2800" dirty="0" err="1"/>
              <a:t>delen</a:t>
            </a:r>
            <a:r>
              <a:rPr lang="en-GB" sz="2800" dirty="0"/>
              <a:t> </a:t>
            </a:r>
            <a:r>
              <a:rPr lang="en-GB" sz="2800" dirty="0" err="1"/>
              <a:t>används</a:t>
            </a:r>
            <a:r>
              <a:rPr lang="en-GB" sz="2800" dirty="0"/>
              <a:t> </a:t>
            </a:r>
            <a:r>
              <a:rPr lang="en-GB" sz="2800" dirty="0" err="1"/>
              <a:t>av</a:t>
            </a:r>
            <a:r>
              <a:rPr lang="en-GB" sz="2800" dirty="0"/>
              <a:t> </a:t>
            </a:r>
            <a:r>
              <a:rPr lang="en-GB" sz="2800" dirty="0" err="1"/>
              <a:t>oss</a:t>
            </a:r>
            <a:r>
              <a:rPr lang="en-GB" sz="2800" dirty="0"/>
              <a:t> </a:t>
            </a:r>
            <a:r>
              <a:rPr lang="en-GB" sz="2800" dirty="0" err="1"/>
              <a:t>på</a:t>
            </a:r>
            <a:r>
              <a:rPr lang="en-GB" sz="2800" dirty="0"/>
              <a:t> CityMail </a:t>
            </a:r>
            <a:r>
              <a:rPr lang="en-GB" sz="2800" dirty="0" err="1"/>
              <a:t>i</a:t>
            </a:r>
            <a:r>
              <a:rPr lang="en-GB" sz="2800" dirty="0"/>
              <a:t> </a:t>
            </a:r>
            <a:r>
              <a:rPr lang="en-GB" sz="2800" dirty="0" err="1"/>
              <a:t>slutdelen</a:t>
            </a:r>
            <a:r>
              <a:rPr lang="en-GB" sz="2800" dirty="0"/>
              <a:t> </a:t>
            </a:r>
            <a:r>
              <a:rPr lang="en-GB" sz="2800" dirty="0" err="1"/>
              <a:t>av</a:t>
            </a:r>
            <a:r>
              <a:rPr lang="en-GB" sz="2800" dirty="0"/>
              <a:t> </a:t>
            </a:r>
            <a:r>
              <a:rPr lang="en-GB" sz="2800" dirty="0" err="1"/>
              <a:t>vår</a:t>
            </a:r>
            <a:r>
              <a:rPr lang="en-GB" sz="2800" dirty="0"/>
              <a:t> </a:t>
            </a:r>
            <a:r>
              <a:rPr lang="en-GB" sz="2800" dirty="0" err="1"/>
              <a:t>sortering</a:t>
            </a:r>
            <a:r>
              <a:rPr lang="en-GB" sz="2800" dirty="0"/>
              <a:t> (</a:t>
            </a:r>
            <a:r>
              <a:rPr lang="en-GB" sz="2800" dirty="0" err="1"/>
              <a:t>överstruken</a:t>
            </a:r>
            <a:r>
              <a:rPr lang="en-GB" sz="2800" dirty="0"/>
              <a:t> </a:t>
            </a:r>
            <a:r>
              <a:rPr lang="en-GB" sz="2800" dirty="0" err="1"/>
              <a:t>nedan</a:t>
            </a:r>
            <a:r>
              <a:rPr lang="en-GB" sz="2800" dirty="0"/>
              <a:t>). Sista </a:t>
            </a:r>
            <a:r>
              <a:rPr lang="en-GB" sz="2800" dirty="0" err="1"/>
              <a:t>delen</a:t>
            </a:r>
            <a:r>
              <a:rPr lang="en-GB" sz="2800" dirty="0"/>
              <a:t> </a:t>
            </a:r>
            <a:r>
              <a:rPr lang="en-GB" sz="2800" dirty="0" err="1"/>
              <a:t>i</a:t>
            </a:r>
            <a:r>
              <a:rPr lang="en-GB" sz="2800" dirty="0"/>
              <a:t> </a:t>
            </a:r>
            <a:r>
              <a:rPr lang="en-GB" sz="2800" dirty="0" err="1"/>
              <a:t>SortKeyn</a:t>
            </a:r>
            <a:r>
              <a:rPr lang="en-GB" sz="2800" dirty="0"/>
              <a:t> </a:t>
            </a:r>
            <a:r>
              <a:rPr lang="en-GB" sz="2800" dirty="0" err="1"/>
              <a:t>ändras</a:t>
            </a:r>
            <a:r>
              <a:rPr lang="en-GB" sz="2800" dirty="0"/>
              <a:t> </a:t>
            </a:r>
            <a:r>
              <a:rPr lang="en-GB" sz="2800" dirty="0" err="1"/>
              <a:t>löpande</a:t>
            </a:r>
            <a:r>
              <a:rPr lang="en-GB" sz="2800" dirty="0"/>
              <a:t>.</a:t>
            </a:r>
          </a:p>
          <a:p>
            <a:endParaRPr lang="en-GB" sz="3000" i="1" dirty="0"/>
          </a:p>
          <a:p>
            <a:r>
              <a:rPr lang="en-GB" sz="2400" i="1" dirty="0" err="1"/>
              <a:t>Exempel</a:t>
            </a:r>
            <a:r>
              <a:rPr lang="en-GB" sz="2400" i="1" dirty="0"/>
              <a:t> </a:t>
            </a:r>
            <a:r>
              <a:rPr lang="en-GB" sz="2400" i="1" dirty="0" err="1"/>
              <a:t>SortKey</a:t>
            </a:r>
            <a:r>
              <a:rPr lang="en-GB" sz="2400" i="1" dirty="0"/>
              <a:t> vid </a:t>
            </a:r>
            <a:r>
              <a:rPr lang="en-GB" sz="2400" i="1" dirty="0" err="1"/>
              <a:t>hybridsortering</a:t>
            </a:r>
            <a:r>
              <a:rPr lang="en-GB" sz="2400" i="1" dirty="0"/>
              <a:t>:			</a:t>
            </a:r>
            <a:r>
              <a:rPr lang="en-GB" sz="2400" i="1" dirty="0" err="1"/>
              <a:t>Exempel</a:t>
            </a:r>
            <a:r>
              <a:rPr lang="en-GB" sz="2400" i="1" dirty="0"/>
              <a:t> </a:t>
            </a:r>
            <a:r>
              <a:rPr lang="en-GB" sz="2400" i="1" dirty="0" err="1"/>
              <a:t>på</a:t>
            </a:r>
            <a:r>
              <a:rPr lang="en-GB" sz="2400" i="1" dirty="0"/>
              <a:t> </a:t>
            </a:r>
            <a:r>
              <a:rPr lang="en-GB" sz="2400" i="1" dirty="0" err="1"/>
              <a:t>SortKey</a:t>
            </a:r>
            <a:r>
              <a:rPr lang="en-GB" sz="2400" i="1" dirty="0"/>
              <a:t> vid full </a:t>
            </a:r>
            <a:r>
              <a:rPr lang="en-GB" sz="2400" i="1" dirty="0" err="1"/>
              <a:t>nummersortering</a:t>
            </a:r>
            <a:r>
              <a:rPr lang="en-GB" sz="2400" i="1" dirty="0"/>
              <a:t> </a:t>
            </a:r>
            <a:r>
              <a:rPr lang="en-GB" sz="2400" b="1" i="1" dirty="0"/>
              <a:t>(</a:t>
            </a:r>
            <a:r>
              <a:rPr lang="en-GB" sz="2400" b="1" i="1" dirty="0" err="1"/>
              <a:t>används</a:t>
            </a:r>
            <a:r>
              <a:rPr lang="en-GB" sz="2400" b="1" i="1" dirty="0"/>
              <a:t> </a:t>
            </a:r>
            <a:r>
              <a:rPr lang="en-GB" sz="2400" b="1" i="1" dirty="0" err="1"/>
              <a:t>ej</a:t>
            </a:r>
            <a:r>
              <a:rPr lang="en-GB" sz="2400" b="1" i="1" dirty="0"/>
              <a:t> </a:t>
            </a:r>
            <a:r>
              <a:rPr lang="en-GB" sz="2400" b="1" i="1" dirty="0" err="1"/>
              <a:t>idag</a:t>
            </a:r>
            <a:r>
              <a:rPr lang="en-GB" sz="2400" b="1" i="1" dirty="0"/>
              <a:t>):</a:t>
            </a:r>
            <a:endParaRPr lang="en-GB" sz="2400" b="1" dirty="0"/>
          </a:p>
          <a:p>
            <a:r>
              <a:rPr lang="en-GB" sz="2400" dirty="0">
                <a:highlight>
                  <a:srgbClr val="FFFF00"/>
                </a:highlight>
              </a:rPr>
              <a:t>STH_114 </a:t>
            </a:r>
            <a:r>
              <a:rPr lang="en-GB" sz="2400" strike="sngStrike" dirty="0"/>
              <a:t>34 1077</a:t>
            </a:r>
            <a:r>
              <a:rPr lang="en-GB" sz="2400" dirty="0"/>
              <a:t> – Lokalbunt/back			</a:t>
            </a:r>
            <a:r>
              <a:rPr lang="en-GB" sz="2400" dirty="0">
                <a:highlight>
                  <a:srgbClr val="FFFF00"/>
                </a:highlight>
              </a:rPr>
              <a:t>STH_A14</a:t>
            </a:r>
            <a:r>
              <a:rPr lang="en-GB" sz="2400" dirty="0"/>
              <a:t> </a:t>
            </a:r>
            <a:r>
              <a:rPr lang="en-GB" sz="2400" strike="sngStrike" dirty="0"/>
              <a:t>128 0777</a:t>
            </a:r>
            <a:r>
              <a:rPr lang="en-GB" sz="2400" dirty="0"/>
              <a:t> – </a:t>
            </a:r>
            <a:r>
              <a:rPr lang="en-GB" sz="2400" dirty="0" err="1"/>
              <a:t>Lokalbunt</a:t>
            </a:r>
            <a:endParaRPr lang="en-GB" sz="2400" dirty="0"/>
          </a:p>
          <a:p>
            <a:r>
              <a:rPr lang="en-US" sz="2400" dirty="0">
                <a:highlight>
                  <a:srgbClr val="FFFF00"/>
                </a:highlight>
              </a:rPr>
              <a:t>STH_11</a:t>
            </a:r>
            <a:r>
              <a:rPr lang="en-US" sz="2400" dirty="0">
                <a:highlight>
                  <a:srgbClr val="00FFFF"/>
                </a:highlight>
              </a:rPr>
              <a:t>4</a:t>
            </a:r>
            <a:r>
              <a:rPr lang="en-US" sz="2400" dirty="0"/>
              <a:t> </a:t>
            </a:r>
            <a:r>
              <a:rPr lang="en-US" sz="2400" strike="sngStrike" dirty="0"/>
              <a:t>34 1077</a:t>
            </a:r>
            <a:r>
              <a:rPr lang="en-US" sz="2400" dirty="0"/>
              <a:t> – Transbunt/back			</a:t>
            </a:r>
            <a:r>
              <a:rPr lang="en-GB" sz="2400" dirty="0">
                <a:highlight>
                  <a:srgbClr val="FFFF00"/>
                </a:highlight>
              </a:rPr>
              <a:t>STH_A</a:t>
            </a:r>
            <a:r>
              <a:rPr lang="en-GB" sz="2400" dirty="0">
                <a:highlight>
                  <a:srgbClr val="00FFFF"/>
                </a:highlight>
              </a:rPr>
              <a:t>14</a:t>
            </a:r>
            <a:r>
              <a:rPr lang="en-GB" sz="2400" dirty="0"/>
              <a:t> </a:t>
            </a:r>
            <a:r>
              <a:rPr lang="en-GB" sz="2400" strike="sngStrike" dirty="0"/>
              <a:t>128 0777</a:t>
            </a:r>
            <a:r>
              <a:rPr lang="en-GB" sz="2400" dirty="0"/>
              <a:t> – </a:t>
            </a:r>
            <a:r>
              <a:rPr lang="en-GB" sz="2400" dirty="0" err="1"/>
              <a:t>Transbunt</a:t>
            </a:r>
            <a:r>
              <a:rPr lang="en-GB" sz="2400" dirty="0"/>
              <a:t>/</a:t>
            </a:r>
            <a:r>
              <a:rPr lang="en-GB" sz="2400" dirty="0" err="1"/>
              <a:t>Lokalback</a:t>
            </a:r>
            <a:endParaRPr lang="en-GB" sz="2400" dirty="0"/>
          </a:p>
          <a:p>
            <a:r>
              <a:rPr lang="en-GB" sz="2400" dirty="0">
                <a:highlight>
                  <a:srgbClr val="FFFF00"/>
                </a:highlight>
              </a:rPr>
              <a:t>STH</a:t>
            </a:r>
            <a:r>
              <a:rPr lang="en-GB" sz="2400" dirty="0">
                <a:highlight>
                  <a:srgbClr val="00FFFF"/>
                </a:highlight>
              </a:rPr>
              <a:t>_114</a:t>
            </a:r>
            <a:r>
              <a:rPr lang="en-GB" sz="2400" dirty="0"/>
              <a:t> </a:t>
            </a:r>
            <a:r>
              <a:rPr lang="en-GB" sz="2400" strike="sngStrike" dirty="0"/>
              <a:t>34 1077</a:t>
            </a:r>
            <a:r>
              <a:rPr lang="en-GB" sz="2400" dirty="0"/>
              <a:t> – Transbunt/back			</a:t>
            </a:r>
            <a:r>
              <a:rPr lang="en-GB" sz="2400" dirty="0">
                <a:highlight>
                  <a:srgbClr val="FFFF00"/>
                </a:highlight>
              </a:rPr>
              <a:t>STH</a:t>
            </a:r>
            <a:r>
              <a:rPr lang="en-GB" sz="2400" dirty="0">
                <a:highlight>
                  <a:srgbClr val="00FFFF"/>
                </a:highlight>
              </a:rPr>
              <a:t>_A14</a:t>
            </a:r>
            <a:r>
              <a:rPr lang="en-GB" sz="2400" dirty="0"/>
              <a:t> </a:t>
            </a:r>
            <a:r>
              <a:rPr lang="en-GB" sz="2400" strike="sngStrike" dirty="0"/>
              <a:t>128 0777</a:t>
            </a:r>
            <a:r>
              <a:rPr lang="en-GB" sz="2400" dirty="0"/>
              <a:t> – </a:t>
            </a:r>
            <a:r>
              <a:rPr lang="en-GB" sz="2400" dirty="0" err="1"/>
              <a:t>Transbunt</a:t>
            </a:r>
            <a:r>
              <a:rPr lang="en-GB" sz="2400" dirty="0"/>
              <a:t>/back</a:t>
            </a:r>
          </a:p>
          <a:p>
            <a:r>
              <a:rPr lang="en-GB" sz="2400" dirty="0"/>
              <a:t> </a:t>
            </a:r>
          </a:p>
          <a:p>
            <a:r>
              <a:rPr lang="en-GB" sz="2400" i="1" dirty="0"/>
              <a:t>Förklaring: 					</a:t>
            </a:r>
            <a:r>
              <a:rPr lang="en-GB" sz="2400" i="1" dirty="0" err="1"/>
              <a:t>Förklaring</a:t>
            </a:r>
            <a:r>
              <a:rPr lang="en-GB" sz="2400" i="1" dirty="0"/>
              <a:t>:</a:t>
            </a:r>
            <a:endParaRPr lang="en-GB" sz="2400" dirty="0"/>
          </a:p>
          <a:p>
            <a:r>
              <a:rPr lang="en-GB" sz="2400" dirty="0"/>
              <a:t>STH = </a:t>
            </a:r>
            <a:r>
              <a:rPr lang="en-GB" sz="2400" dirty="0" err="1"/>
              <a:t>Destniation</a:t>
            </a:r>
            <a:r>
              <a:rPr lang="en-GB" sz="2400" dirty="0"/>
              <a:t>				STH = Destination</a:t>
            </a:r>
          </a:p>
          <a:p>
            <a:r>
              <a:rPr lang="en-GB" sz="2400" dirty="0"/>
              <a:t>114 34 = </a:t>
            </a:r>
            <a:r>
              <a:rPr lang="en-GB" sz="2400" dirty="0" err="1"/>
              <a:t>femställigt</a:t>
            </a:r>
            <a:r>
              <a:rPr lang="en-GB" sz="2400" dirty="0"/>
              <a:t> </a:t>
            </a:r>
            <a:r>
              <a:rPr lang="en-GB" sz="2400" dirty="0" err="1"/>
              <a:t>postnummer</a:t>
            </a:r>
            <a:r>
              <a:rPr lang="en-GB" sz="2400" dirty="0"/>
              <a:t>			A, B, C </a:t>
            </a:r>
            <a:r>
              <a:rPr lang="en-GB" sz="2400" dirty="0" err="1"/>
              <a:t>eller</a:t>
            </a:r>
            <a:r>
              <a:rPr lang="en-GB" sz="2400" dirty="0"/>
              <a:t> D = Dag			</a:t>
            </a:r>
          </a:p>
          <a:p>
            <a:r>
              <a:rPr lang="en-GB" sz="2400" dirty="0"/>
              <a:t>34 = </a:t>
            </a:r>
            <a:r>
              <a:rPr lang="en-GB" sz="2400" dirty="0" err="1"/>
              <a:t>Skåp</a:t>
            </a:r>
            <a:r>
              <a:rPr lang="en-GB" sz="2400" dirty="0"/>
              <a:t>					14 = </a:t>
            </a:r>
            <a:r>
              <a:rPr lang="en-GB" sz="2400" dirty="0" err="1"/>
              <a:t>Grupp</a:t>
            </a:r>
            <a:endParaRPr lang="en-GB" sz="2400" dirty="0"/>
          </a:p>
          <a:p>
            <a:r>
              <a:rPr lang="en-GB" sz="2400" dirty="0"/>
              <a:t>1077 = </a:t>
            </a:r>
            <a:r>
              <a:rPr lang="en-GB" sz="2400" dirty="0" err="1"/>
              <a:t>Fack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skåp</a:t>
            </a:r>
            <a:r>
              <a:rPr lang="en-GB" sz="2400" dirty="0"/>
              <a:t>				128 = </a:t>
            </a:r>
            <a:r>
              <a:rPr lang="en-GB" sz="2400" dirty="0" err="1"/>
              <a:t>Område</a:t>
            </a:r>
            <a:r>
              <a:rPr lang="en-GB" sz="2400" dirty="0"/>
              <a:t> (</a:t>
            </a:r>
            <a:r>
              <a:rPr lang="en-GB" sz="2400" dirty="0" err="1"/>
              <a:t>Skåp</a:t>
            </a:r>
            <a:r>
              <a:rPr lang="en-GB" sz="2400" dirty="0"/>
              <a:t> </a:t>
            </a:r>
            <a:r>
              <a:rPr lang="en-GB" sz="2400" dirty="0" err="1"/>
              <a:t>hos</a:t>
            </a:r>
            <a:r>
              <a:rPr lang="en-GB" sz="2400" dirty="0"/>
              <a:t> CityMail)</a:t>
            </a:r>
          </a:p>
          <a:p>
            <a:r>
              <a:rPr lang="en-GB" sz="2400" dirty="0"/>
              <a:t>					0777 = </a:t>
            </a:r>
            <a:r>
              <a:rPr lang="en-GB" sz="2400" dirty="0" err="1"/>
              <a:t>Fack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skåp</a:t>
            </a:r>
            <a:endParaRPr lang="en-GB" sz="2400" dirty="0"/>
          </a:p>
          <a:p>
            <a:r>
              <a:rPr lang="en-GB" sz="2400" dirty="0"/>
              <a:t>								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218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7C15D8B-A2D0-4150-B9AB-0BB7FD9B8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7777" y="1878676"/>
            <a:ext cx="8274503" cy="11165949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AA593155-259C-43E6-B0B4-A4ADADBC48D3}"/>
              </a:ext>
            </a:extLst>
          </p:cNvPr>
          <p:cNvSpPr/>
          <p:nvPr/>
        </p:nvSpPr>
        <p:spPr>
          <a:xfrm>
            <a:off x="18393389" y="2799653"/>
            <a:ext cx="2109066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1C63B9B-3B53-4623-873C-92CD6972D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122" y="1033983"/>
            <a:ext cx="19695479" cy="1689385"/>
          </a:xfrm>
        </p:spPr>
        <p:txBody>
          <a:bodyPr>
            <a:normAutofit/>
          </a:bodyPr>
          <a:lstStyle/>
          <a:p>
            <a:r>
              <a:rPr lang="sv-SE" sz="5400" dirty="0"/>
              <a:t>Sortering och buntning från POP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89420A-D85B-4D87-9477-ACD81B4D3F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94077" y="2239347"/>
            <a:ext cx="19608378" cy="11165949"/>
          </a:xfrm>
        </p:spPr>
        <p:txBody>
          <a:bodyPr>
            <a:normAutofit fontScale="70000" lnSpcReduction="20000"/>
          </a:bodyPr>
          <a:lstStyle/>
          <a:p>
            <a:pPr>
              <a:buClr>
                <a:schemeClr val="accent3"/>
              </a:buClr>
            </a:pPr>
            <a:r>
              <a:rPr lang="sv-SE" sz="4000" b="1" dirty="0"/>
              <a:t>Nya HN-koder</a:t>
            </a:r>
          </a:p>
          <a:p>
            <a:pPr>
              <a:buClr>
                <a:schemeClr val="accent3"/>
              </a:buClr>
            </a:pPr>
            <a:r>
              <a:rPr lang="sv-SE" sz="4000" dirty="0"/>
              <a:t>För alla destinationer används i dagsläget postnummer- och/eller </a:t>
            </a:r>
          </a:p>
          <a:p>
            <a:pPr>
              <a:buClr>
                <a:schemeClr val="accent3"/>
              </a:buClr>
            </a:pPr>
            <a:r>
              <a:rPr lang="sv-SE" sz="4000" dirty="0"/>
              <a:t>hybridsortering.</a:t>
            </a:r>
          </a:p>
          <a:p>
            <a:pPr>
              <a:buClr>
                <a:schemeClr val="accent3"/>
              </a:buClr>
            </a:pPr>
            <a:endParaRPr lang="sv-SE" sz="4000" dirty="0"/>
          </a:p>
          <a:p>
            <a:pPr>
              <a:buClr>
                <a:schemeClr val="accent3"/>
              </a:buClr>
            </a:pPr>
            <a:r>
              <a:rPr lang="sv-SE" sz="4000" dirty="0"/>
              <a:t>Exempel:</a:t>
            </a:r>
          </a:p>
          <a:p>
            <a:pPr>
              <a:buClr>
                <a:schemeClr val="accent3"/>
              </a:buClr>
            </a:pPr>
            <a:r>
              <a:rPr lang="sv-SE" sz="4000" dirty="0"/>
              <a:t>Gammal HN-kod									       CM 111</a:t>
            </a:r>
            <a:br>
              <a:rPr lang="sv-SE" sz="4000" dirty="0"/>
            </a:br>
            <a:r>
              <a:rPr lang="sv-SE" sz="4000" dirty="0"/>
              <a:t>LOKAL</a:t>
            </a:r>
          </a:p>
          <a:p>
            <a:r>
              <a:rPr lang="sv-SE" sz="4000" dirty="0"/>
              <a:t>Ny HN-kod</a:t>
            </a:r>
            <a:br>
              <a:rPr lang="sv-SE" sz="4000" dirty="0"/>
            </a:br>
            <a:r>
              <a:rPr lang="sv-SE" sz="4000" dirty="0"/>
              <a:t>LOKAL STH//111</a:t>
            </a:r>
            <a:br>
              <a:rPr lang="sv-SE" sz="4000" dirty="0">
                <a:solidFill>
                  <a:srgbClr val="717074"/>
                </a:solidFill>
              </a:rPr>
            </a:br>
            <a:endParaRPr lang="sv-SE" sz="4000" dirty="0">
              <a:solidFill>
                <a:srgbClr val="717074"/>
              </a:solidFill>
            </a:endParaRPr>
          </a:p>
          <a:p>
            <a:pPr>
              <a:buClr>
                <a:schemeClr val="accent3"/>
              </a:buClr>
            </a:pPr>
            <a:r>
              <a:rPr lang="sv-SE" sz="4000" dirty="0"/>
              <a:t>Beroende på buntnivå kan HN-koden innehålla olika många tecken. </a:t>
            </a:r>
          </a:p>
          <a:p>
            <a:pPr>
              <a:buClr>
                <a:schemeClr val="accent3"/>
              </a:buClr>
            </a:pPr>
            <a:r>
              <a:rPr lang="sv-SE" sz="4000" dirty="0"/>
              <a:t>Exempel:	LOKAL STH//111/43</a:t>
            </a:r>
          </a:p>
          <a:p>
            <a:pPr>
              <a:buClr>
                <a:schemeClr val="accent3"/>
              </a:buClr>
            </a:pPr>
            <a:endParaRPr lang="en-GB" sz="4000" dirty="0"/>
          </a:p>
          <a:p>
            <a:pPr>
              <a:buClr>
                <a:schemeClr val="accent3"/>
              </a:buClr>
            </a:pPr>
            <a:r>
              <a:rPr lang="en-GB" sz="4000" dirty="0" err="1"/>
              <a:t>Placera</a:t>
            </a:r>
            <a:r>
              <a:rPr lang="en-GB" sz="4000" dirty="0"/>
              <a:t> </a:t>
            </a:r>
            <a:r>
              <a:rPr lang="en-GB" sz="4000" dirty="0" err="1"/>
              <a:t>gärna</a:t>
            </a:r>
            <a:r>
              <a:rPr lang="en-GB" sz="4000" dirty="0"/>
              <a:t> </a:t>
            </a:r>
            <a:r>
              <a:rPr lang="en-GB" sz="4000" dirty="0" err="1"/>
              <a:t>SortKey</a:t>
            </a:r>
            <a:r>
              <a:rPr lang="en-GB" sz="4000" dirty="0"/>
              <a:t> 4 </a:t>
            </a:r>
            <a:r>
              <a:rPr lang="en-GB" sz="4000" dirty="0" err="1"/>
              <a:t>mellanslag</a:t>
            </a:r>
            <a:r>
              <a:rPr lang="en-GB" sz="4000" dirty="0"/>
              <a:t> till </a:t>
            </a:r>
            <a:r>
              <a:rPr lang="en-GB" sz="4000" dirty="0" err="1"/>
              <a:t>höger</a:t>
            </a:r>
            <a:r>
              <a:rPr lang="en-GB" sz="4000" dirty="0"/>
              <a:t> om </a:t>
            </a:r>
            <a:r>
              <a:rPr lang="en-GB" sz="4000" dirty="0" err="1"/>
              <a:t>adressen</a:t>
            </a:r>
            <a:r>
              <a:rPr lang="en-GB" sz="4000" dirty="0"/>
              <a:t>,		 			      </a:t>
            </a:r>
          </a:p>
          <a:p>
            <a:pPr>
              <a:buClr>
                <a:schemeClr val="accent3"/>
              </a:buClr>
            </a:pPr>
            <a:r>
              <a:rPr lang="en-GB" sz="4000" dirty="0" err="1"/>
              <a:t>på</a:t>
            </a:r>
            <a:r>
              <a:rPr lang="en-GB" sz="4000" dirty="0"/>
              <a:t> samma rad </a:t>
            </a:r>
            <a:r>
              <a:rPr lang="en-GB" sz="4000" dirty="0" err="1"/>
              <a:t>som</a:t>
            </a:r>
            <a:r>
              <a:rPr lang="en-GB" sz="4000" dirty="0"/>
              <a:t> </a:t>
            </a:r>
            <a:r>
              <a:rPr lang="en-GB" sz="4000" dirty="0" err="1"/>
              <a:t>gatuadress</a:t>
            </a:r>
            <a:r>
              <a:rPr lang="en-GB" sz="4000" dirty="0"/>
              <a:t> </a:t>
            </a:r>
            <a:r>
              <a:rPr lang="en-GB" sz="4000" dirty="0" err="1"/>
              <a:t>och</a:t>
            </a:r>
            <a:r>
              <a:rPr lang="en-GB" sz="4000" dirty="0"/>
              <a:t> HN-</a:t>
            </a:r>
            <a:r>
              <a:rPr lang="en-GB" sz="4000" dirty="0" err="1"/>
              <a:t>kod</a:t>
            </a:r>
            <a:r>
              <a:rPr lang="en-GB" sz="4000" dirty="0"/>
              <a:t> på samma rad 					  </a:t>
            </a:r>
            <a:r>
              <a:rPr lang="en-GB" sz="4000" dirty="0" err="1"/>
              <a:t>som</a:t>
            </a:r>
            <a:r>
              <a:rPr lang="en-GB" sz="4000" dirty="0"/>
              <a:t> </a:t>
            </a:r>
          </a:p>
          <a:p>
            <a:pPr>
              <a:buClr>
                <a:schemeClr val="accent3"/>
              </a:buClr>
            </a:pPr>
            <a:r>
              <a:rPr lang="en-GB" sz="4000" dirty="0" err="1"/>
              <a:t>postnummer</a:t>
            </a:r>
            <a:r>
              <a:rPr lang="en-GB" sz="4000" dirty="0"/>
              <a:t>, se </a:t>
            </a:r>
            <a:r>
              <a:rPr lang="en-GB" sz="4000" dirty="0" err="1"/>
              <a:t>bildexempel</a:t>
            </a:r>
            <a:r>
              <a:rPr lang="en-GB" sz="4000" dirty="0"/>
              <a:t>.</a:t>
            </a:r>
          </a:p>
          <a:p>
            <a:pPr>
              <a:buClr>
                <a:schemeClr val="accent3"/>
              </a:buClr>
            </a:pPr>
            <a:r>
              <a:rPr lang="en-GB" sz="4000" dirty="0" err="1"/>
              <a:t>Alternativt</a:t>
            </a:r>
            <a:r>
              <a:rPr lang="en-GB" sz="4000" dirty="0"/>
              <a:t> </a:t>
            </a:r>
            <a:r>
              <a:rPr lang="en-GB" sz="4000" dirty="0" err="1"/>
              <a:t>ovanför</a:t>
            </a:r>
            <a:r>
              <a:rPr lang="en-GB" sz="4000" dirty="0"/>
              <a:t> </a:t>
            </a:r>
            <a:r>
              <a:rPr lang="en-GB" sz="4000" dirty="0" err="1"/>
              <a:t>adressen</a:t>
            </a:r>
            <a:r>
              <a:rPr lang="en-GB" sz="4000" dirty="0"/>
              <a:t>, se </a:t>
            </a:r>
            <a:r>
              <a:rPr lang="en-GB" sz="4000" dirty="0" err="1"/>
              <a:t>exempel</a:t>
            </a:r>
            <a:r>
              <a:rPr lang="en-GB" sz="4000" dirty="0"/>
              <a:t> </a:t>
            </a:r>
            <a:r>
              <a:rPr lang="en-GB" sz="4000" dirty="0" err="1"/>
              <a:t>nästa</a:t>
            </a:r>
            <a:r>
              <a:rPr lang="en-GB" sz="4000" dirty="0"/>
              <a:t> </a:t>
            </a:r>
            <a:r>
              <a:rPr lang="en-GB" sz="4000" dirty="0" err="1"/>
              <a:t>sida</a:t>
            </a:r>
            <a:r>
              <a:rPr lang="en-GB" sz="4000" dirty="0"/>
              <a:t>.</a:t>
            </a:r>
          </a:p>
          <a:p>
            <a:r>
              <a:rPr lang="en-GB" sz="4000" dirty="0"/>
              <a:t>Storlek och typsnitt på SortKey ska </a:t>
            </a:r>
            <a:r>
              <a:rPr lang="en-GB" sz="4000" dirty="0" err="1"/>
              <a:t>vara</a:t>
            </a:r>
            <a:r>
              <a:rPr lang="en-GB" sz="4000" dirty="0"/>
              <a:t> samma som adressen. 			 	                         </a:t>
            </a:r>
          </a:p>
          <a:p>
            <a:r>
              <a:rPr lang="en-GB" sz="4000" dirty="0"/>
              <a:t>Om adress </a:t>
            </a:r>
            <a:r>
              <a:rPr lang="en-GB" sz="4000" dirty="0" err="1"/>
              <a:t>är</a:t>
            </a:r>
            <a:r>
              <a:rPr lang="en-GB" sz="4000" dirty="0"/>
              <a:t> </a:t>
            </a:r>
            <a:r>
              <a:rPr lang="en-GB" sz="4000" dirty="0" err="1"/>
              <a:t>mindre</a:t>
            </a:r>
            <a:r>
              <a:rPr lang="en-GB" sz="4000" dirty="0"/>
              <a:t> än 8 punkter ska SortKey vara minst 8 punkter. </a:t>
            </a:r>
          </a:p>
          <a:p>
            <a:r>
              <a:rPr lang="en-GB" dirty="0"/>
              <a:t> </a:t>
            </a:r>
          </a:p>
          <a:p>
            <a:pPr>
              <a:buClr>
                <a:schemeClr val="accent3"/>
              </a:buClr>
            </a:pPr>
            <a:endParaRPr lang="sv-SE" sz="28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EA7707C9-615E-4BB9-B23E-8E712E596E47}"/>
              </a:ext>
            </a:extLst>
          </p:cNvPr>
          <p:cNvSpPr txBox="1"/>
          <p:nvPr/>
        </p:nvSpPr>
        <p:spPr>
          <a:xfrm>
            <a:off x="18513001" y="2995736"/>
            <a:ext cx="181331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sz="1600" b="1" dirty="0">
                <a:solidFill>
                  <a:srgbClr val="000000"/>
                </a:solidFill>
              </a:rPr>
              <a:t>STH 111 43 0345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50DA795F-0131-4C3B-9B6A-3A4C144D6A88}"/>
              </a:ext>
            </a:extLst>
          </p:cNvPr>
          <p:cNvSpPr txBox="1"/>
          <p:nvPr/>
        </p:nvSpPr>
        <p:spPr>
          <a:xfrm>
            <a:off x="18514924" y="3241298"/>
            <a:ext cx="207559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00"/>
                </a:solidFill>
              </a:rPr>
              <a:t>LOKAL STH//111</a:t>
            </a:r>
          </a:p>
        </p:txBody>
      </p:sp>
    </p:spTree>
    <p:extLst>
      <p:ext uri="{BB962C8B-B14F-4D97-AF65-F5344CB8AC3E}">
        <p14:creationId xmlns:p14="http://schemas.microsoft.com/office/powerpoint/2010/main" val="156966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138B9B-4BCC-455D-BC1D-FBCBB5A47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Packning och märkning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F842C6-6AE3-4099-A3FE-B3CF813A523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919" y="2234157"/>
            <a:ext cx="11766365" cy="11044320"/>
          </a:xfrm>
        </p:spPr>
        <p:txBody>
          <a:bodyPr>
            <a:normAutofit fontScale="92500" lnSpcReduction="20000"/>
          </a:bodyPr>
          <a:lstStyle/>
          <a:p>
            <a:r>
              <a:rPr lang="sv-SE" sz="2800" b="1" dirty="0"/>
              <a:t>Buntar</a:t>
            </a:r>
          </a:p>
          <a:p>
            <a:r>
              <a:rPr lang="sv-SE" sz="2800" dirty="0"/>
              <a:t>Buntas med hjälp av stöd för buntlogik i filen, kolumn </a:t>
            </a:r>
            <a:r>
              <a:rPr lang="sv-SE" sz="2800" dirty="0" err="1"/>
              <a:t>BundleKey</a:t>
            </a:r>
            <a:r>
              <a:rPr lang="sv-SE" sz="2800" dirty="0"/>
              <a:t>.  Transbuntar märks med Trans.</a:t>
            </a:r>
          </a:p>
          <a:p>
            <a:pPr>
              <a:lnSpc>
                <a:spcPct val="120000"/>
              </a:lnSpc>
            </a:pPr>
            <a:r>
              <a:rPr lang="sv-SE" sz="2800" dirty="0"/>
              <a:t>Rekommenderad </a:t>
            </a:r>
            <a:r>
              <a:rPr lang="sv-SE" sz="2800" dirty="0" err="1"/>
              <a:t>maxvikt</a:t>
            </a:r>
            <a:r>
              <a:rPr lang="sv-SE" sz="2800" dirty="0"/>
              <a:t> per bunt är 7kg.</a:t>
            </a:r>
          </a:p>
          <a:p>
            <a:endParaRPr lang="sv-SE" sz="2800" b="1" dirty="0"/>
          </a:p>
          <a:p>
            <a:r>
              <a:rPr lang="sv-SE" sz="2800" b="1" dirty="0"/>
              <a:t>Backar</a:t>
            </a:r>
          </a:p>
          <a:p>
            <a:r>
              <a:rPr lang="sv-SE" sz="2800" dirty="0"/>
              <a:t>Försändelser i backar packas separat efter ”Destination och postnummer”.</a:t>
            </a:r>
          </a:p>
          <a:p>
            <a:r>
              <a:rPr lang="sv-SE" sz="2800" dirty="0"/>
              <a:t>Om fler än ett treställigt postnummer packas i samma back, ska det flaggas mellan postnumren och backen märks upp enligt destination och postnummer.</a:t>
            </a:r>
          </a:p>
          <a:p>
            <a:r>
              <a:rPr lang="sv-SE" sz="2800" dirty="0"/>
              <a:t>Rekommenderad </a:t>
            </a:r>
            <a:r>
              <a:rPr lang="sv-SE" sz="2800" dirty="0" err="1"/>
              <a:t>maxvikt</a:t>
            </a:r>
            <a:r>
              <a:rPr lang="sv-SE" sz="2800" dirty="0"/>
              <a:t> per back är 12kg.</a:t>
            </a:r>
          </a:p>
          <a:p>
            <a:endParaRPr lang="sv-SE" sz="2200" dirty="0"/>
          </a:p>
          <a:p>
            <a:r>
              <a:rPr lang="sv-SE" sz="2200" dirty="0"/>
              <a:t>OBS! </a:t>
            </a:r>
            <a:r>
              <a:rPr lang="sv-SE" sz="2200" dirty="0" err="1"/>
              <a:t>SortKey</a:t>
            </a:r>
            <a:r>
              <a:rPr lang="sv-SE" sz="2200" dirty="0"/>
              <a:t> och HN-kod är tidiga utkast och deras utseende kommer att ändras.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sz="1800" dirty="0"/>
          </a:p>
          <a:p>
            <a:r>
              <a:rPr lang="sv-SE" sz="1800" dirty="0" err="1"/>
              <a:t>ff</a:t>
            </a:r>
            <a:endParaRPr lang="sv-SE" sz="18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69D8691-FDC2-48C7-BA3F-39C284DCC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384" y="8339659"/>
            <a:ext cx="3893438" cy="5376341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B477C52F-2A8B-4D3A-8FED-78E9AF203E83}"/>
              </a:ext>
            </a:extLst>
          </p:cNvPr>
          <p:cNvSpPr/>
          <p:nvPr/>
        </p:nvSpPr>
        <p:spPr>
          <a:xfrm>
            <a:off x="5729315" y="9181549"/>
            <a:ext cx="51837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 STH//111</a:t>
            </a:r>
            <a:r>
              <a:rPr lang="sv-SE" sz="3600" b="1" dirty="0"/>
              <a:t>TH TR ANS</a:t>
            </a:r>
            <a:endParaRPr lang="sv-SE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 STH//11-12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828C05DD-8CCC-4733-9C59-D93E180204B4}"/>
              </a:ext>
            </a:extLst>
          </p:cNvPr>
          <p:cNvSpPr txBox="1"/>
          <p:nvPr/>
        </p:nvSpPr>
        <p:spPr>
          <a:xfrm rot="21425537">
            <a:off x="3983871" y="9024223"/>
            <a:ext cx="13586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</a:t>
            </a:r>
            <a:r>
              <a:rPr lang="sv-SE" sz="1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en-GB" sz="10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AD5607E7-EE7A-4480-9131-8B4EFE0873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0163" y="7463663"/>
            <a:ext cx="7334250" cy="4838700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9545135C-8700-426F-A69A-35B9EFC5D9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96933" y="9456717"/>
            <a:ext cx="733425" cy="466725"/>
          </a:xfrm>
          <a:prstGeom prst="rect">
            <a:avLst/>
          </a:prstGeom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1C21CB23-4BB0-4AA8-BF69-7B0D1204C7D2}"/>
              </a:ext>
            </a:extLst>
          </p:cNvPr>
          <p:cNvSpPr txBox="1"/>
          <p:nvPr/>
        </p:nvSpPr>
        <p:spPr>
          <a:xfrm>
            <a:off x="12856125" y="8858384"/>
            <a:ext cx="81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</a:t>
            </a:r>
          </a:p>
          <a:p>
            <a:pPr algn="ctr"/>
            <a:r>
              <a:rPr lang="sv-SE" sz="1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111</a:t>
            </a:r>
            <a:endParaRPr lang="en-GB" sz="18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4A957864-8232-412C-BCDD-4E1D4C5082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7517" y="1785268"/>
            <a:ext cx="8190476" cy="4771429"/>
          </a:xfrm>
          <a:prstGeom prst="rect">
            <a:avLst/>
          </a:prstGeom>
        </p:spPr>
      </p:pic>
      <p:sp>
        <p:nvSpPr>
          <p:cNvPr id="12" name="Rektangel 11">
            <a:extLst>
              <a:ext uri="{FF2B5EF4-FFF2-40B4-BE49-F238E27FC236}">
                <a16:creationId xmlns:a16="http://schemas.microsoft.com/office/drawing/2014/main" id="{70D2AF17-A2CD-43ED-A8FA-79EADDF98BC1}"/>
              </a:ext>
            </a:extLst>
          </p:cNvPr>
          <p:cNvSpPr/>
          <p:nvPr/>
        </p:nvSpPr>
        <p:spPr>
          <a:xfrm>
            <a:off x="18941141" y="3661611"/>
            <a:ext cx="2071398" cy="3245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0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STH 111 43 0345</a:t>
            </a:r>
            <a:endParaRPr lang="en-GB" sz="2000" b="1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175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053EB9-DC2C-4CB7-8C9B-C26F1D2A3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Avskiljning och packning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5AC2217-7230-49EA-BD36-FBE686E7218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33166" y="2925269"/>
            <a:ext cx="19694525" cy="9431337"/>
          </a:xfrm>
        </p:spPr>
        <p:txBody>
          <a:bodyPr>
            <a:normAutofit/>
          </a:bodyPr>
          <a:lstStyle/>
          <a:p>
            <a:r>
              <a:rPr lang="sv-SE" sz="2800" dirty="0"/>
              <a:t>I möjligaste mån ska packning ske på ett sådant sätt att en back så långt som möjligt innehåller endast ett tre- eller fem-</a:t>
            </a:r>
            <a:r>
              <a:rPr lang="sv-SE" sz="2800" dirty="0" err="1"/>
              <a:t>ställigt</a:t>
            </a:r>
            <a:r>
              <a:rPr lang="sv-SE" sz="2800" dirty="0"/>
              <a:t> postnummer.</a:t>
            </a:r>
          </a:p>
          <a:p>
            <a:pPr marL="228600" indent="-228600" defTabSz="914400" fontAlgn="base">
              <a:lnSpc>
                <a:spcPts val="21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defRPr/>
            </a:pPr>
            <a:endParaRPr lang="sv-SE" sz="2800" dirty="0"/>
          </a:p>
          <a:p>
            <a:pPr marL="228600" indent="-228600" defTabSz="914400" fontAlgn="base">
              <a:lnSpc>
                <a:spcPts val="21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defRPr/>
            </a:pPr>
            <a:r>
              <a:rPr lang="sv-SE" sz="2800" kern="0" dirty="0"/>
              <a:t>Hellre backen är halvfull med ett postnummer än att den är helt full och uppdelad på flera. 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</a:pPr>
            <a:r>
              <a:rPr lang="sv-SE" sz="2800" dirty="0"/>
              <a:t>Buntar som packas direkt på pall ska normalt bara innehålla försändelser till mottagare inom samma postnummer.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</a:pPr>
            <a:r>
              <a:rPr lang="sv-SE" sz="2800" dirty="0"/>
              <a:t>Varje lokalbunt ska vara tydligt märkt med postnummer. 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53974BBF-C6A2-468A-8B84-1042E95DF6E4}"/>
              </a:ext>
            </a:extLst>
          </p:cNvPr>
          <p:cNvSpPr/>
          <p:nvPr/>
        </p:nvSpPr>
        <p:spPr>
          <a:xfrm>
            <a:off x="14984876" y="8679899"/>
            <a:ext cx="472632" cy="362311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9C25E5F8-9664-4BF0-A0BE-22D0D9AF54CD}"/>
              </a:ext>
            </a:extLst>
          </p:cNvPr>
          <p:cNvSpPr/>
          <p:nvPr/>
        </p:nvSpPr>
        <p:spPr>
          <a:xfrm>
            <a:off x="12758169" y="8557405"/>
            <a:ext cx="686715" cy="21393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F3C9C059-19C8-46C9-927E-7EFF7E91FE8C}"/>
              </a:ext>
            </a:extLst>
          </p:cNvPr>
          <p:cNvSpPr/>
          <p:nvPr/>
        </p:nvSpPr>
        <p:spPr>
          <a:xfrm>
            <a:off x="5632750" y="8669508"/>
            <a:ext cx="828135" cy="21152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6A1C8E16-8832-4032-9571-5DFFF719BDEF}"/>
              </a:ext>
            </a:extLst>
          </p:cNvPr>
          <p:cNvSpPr/>
          <p:nvPr/>
        </p:nvSpPr>
        <p:spPr>
          <a:xfrm>
            <a:off x="1733649" y="7149383"/>
            <a:ext cx="12188825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defRPr/>
            </a:pPr>
            <a:r>
              <a:rPr lang="sv-SE" sz="3200" b="1" kern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Avskiljning/flaggning kan </a:t>
            </a:r>
            <a:br>
              <a:rPr lang="sv-SE" sz="3200" b="1" kern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200" b="1" kern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ske på följande sätt:</a:t>
            </a: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skiljelappar</a:t>
            </a: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färgmarkering</a:t>
            </a: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vändning av kuvert </a:t>
            </a:r>
            <a:br>
              <a:rPr lang="sv-SE" sz="2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2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(endast C5 och mindre format)</a:t>
            </a: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vändning av tidning </a:t>
            </a:r>
            <a:br>
              <a:rPr lang="sv-SE" sz="2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2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(180°, hela nummerserien)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5ADDD2F3-9282-4AE2-A1E6-E7FB49048FF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749" y="7043409"/>
            <a:ext cx="8048799" cy="3952075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9853797F-116A-40EE-9E3D-72497B982B95}"/>
              </a:ext>
            </a:extLst>
          </p:cNvPr>
          <p:cNvSpPr txBox="1"/>
          <p:nvPr/>
        </p:nvSpPr>
        <p:spPr>
          <a:xfrm>
            <a:off x="21027208" y="10459636"/>
            <a:ext cx="144855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1600" dirty="0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4D562ED6-926E-4DC2-B611-5B20FE131619}"/>
              </a:ext>
            </a:extLst>
          </p:cNvPr>
          <p:cNvSpPr txBox="1"/>
          <p:nvPr/>
        </p:nvSpPr>
        <p:spPr>
          <a:xfrm>
            <a:off x="21976971" y="9782528"/>
            <a:ext cx="144855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1600" dirty="0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ED1EC1E2-2886-4A04-B52A-8B6E9C3DE66B}"/>
              </a:ext>
            </a:extLst>
          </p:cNvPr>
          <p:cNvSpPr txBox="1"/>
          <p:nvPr/>
        </p:nvSpPr>
        <p:spPr>
          <a:xfrm>
            <a:off x="22592473" y="9415957"/>
            <a:ext cx="144855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160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2A2CD34-8B63-48AA-9523-6E2F066BF835}"/>
              </a:ext>
            </a:extLst>
          </p:cNvPr>
          <p:cNvSpPr txBox="1"/>
          <p:nvPr/>
        </p:nvSpPr>
        <p:spPr>
          <a:xfrm>
            <a:off x="6677323" y="11402499"/>
            <a:ext cx="70386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Flaggning postnummer- och/eller hybridsortering</a:t>
            </a:r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Bildobjekt 18">
            <a:extLst>
              <a:ext uri="{FF2B5EF4-FFF2-40B4-BE49-F238E27FC236}">
                <a16:creationId xmlns:a16="http://schemas.microsoft.com/office/drawing/2014/main" id="{D396A3B4-45AC-45B5-8418-9329075915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6995" y="8881035"/>
            <a:ext cx="572986" cy="209256"/>
          </a:xfrm>
          <a:prstGeom prst="rect">
            <a:avLst/>
          </a:prstGeom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FC8D1756-0E46-4CD1-82F7-A6DA1CBE2FDA}"/>
              </a:ext>
            </a:extLst>
          </p:cNvPr>
          <p:cNvSpPr/>
          <p:nvPr/>
        </p:nvSpPr>
        <p:spPr>
          <a:xfrm>
            <a:off x="7446995" y="8315805"/>
            <a:ext cx="5729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 12</a:t>
            </a:r>
            <a:endParaRPr lang="en-GB" sz="1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0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AD7B2C-B7DD-43B3-8E1E-5080451A9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Avskiljning och packning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194776-8701-4793-B404-0E2FD81D38D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3168986"/>
            <a:ext cx="17823471" cy="8597445"/>
          </a:xfrm>
        </p:spPr>
        <p:txBody>
          <a:bodyPr>
            <a:normAutofit/>
          </a:bodyPr>
          <a:lstStyle/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defRPr/>
            </a:pPr>
            <a:r>
              <a:rPr lang="sv-SE" sz="2800" dirty="0"/>
              <a:t>Försändelserna ska vara sorterade i stigande eller fallande ordning inom postnummer.</a:t>
            </a:r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r>
              <a:rPr lang="sv-SE" sz="2800" dirty="0"/>
              <a:t>		B</a:t>
            </a:r>
            <a:r>
              <a:rPr lang="en-GB" sz="2800" dirty="0"/>
              <a:t>ack					Bunt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EBF7227-BAAD-4E33-9229-8109A2989220}"/>
              </a:ext>
            </a:extLst>
          </p:cNvPr>
          <p:cNvSpPr/>
          <p:nvPr/>
        </p:nvSpPr>
        <p:spPr>
          <a:xfrm>
            <a:off x="7333520" y="7237542"/>
            <a:ext cx="914400" cy="36414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D092EEEC-989E-4E26-AC69-BA00C9A5A31E}"/>
              </a:ext>
            </a:extLst>
          </p:cNvPr>
          <p:cNvSpPr/>
          <p:nvPr/>
        </p:nvSpPr>
        <p:spPr>
          <a:xfrm>
            <a:off x="4839119" y="7177178"/>
            <a:ext cx="914400" cy="242436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694C74D-25D5-4979-BAC1-9A7A2D8FD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313" y="4327654"/>
            <a:ext cx="7381875" cy="5819775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FE751B8C-E38D-45EE-B299-CD8186F1EB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8536" y="5786929"/>
            <a:ext cx="9639300" cy="3629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800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C63B9B-3B53-4623-873C-92CD6972D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176" y="980112"/>
            <a:ext cx="19695479" cy="1689385"/>
          </a:xfrm>
        </p:spPr>
        <p:txBody>
          <a:bodyPr>
            <a:normAutofit/>
          </a:bodyPr>
          <a:lstStyle/>
          <a:p>
            <a:r>
              <a:rPr lang="sv-SE" sz="5400" dirty="0"/>
              <a:t>Packordning vid hybridsortering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B060651-767E-4F30-9B8C-A28AF5AFE4B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3176" y="2459858"/>
            <a:ext cx="20437151" cy="9431337"/>
          </a:xfrm>
        </p:spPr>
        <p:txBody>
          <a:bodyPr>
            <a:normAutofit fontScale="92500" lnSpcReduction="10000"/>
          </a:bodyPr>
          <a:lstStyle/>
          <a:p>
            <a:r>
              <a:rPr lang="sv-SE" sz="3200" b="1" dirty="0"/>
              <a:t>Lokalbuntar följs av transbuntar i respektive destination.</a:t>
            </a:r>
            <a:br>
              <a:rPr lang="sv-SE" sz="2800" dirty="0"/>
            </a:br>
            <a:endParaRPr lang="sv-SE" sz="2800" dirty="0"/>
          </a:p>
          <a:p>
            <a:r>
              <a:rPr lang="sv-SE" sz="2800" dirty="0"/>
              <a:t>Exempel:</a:t>
            </a:r>
          </a:p>
          <a:p>
            <a:pPr marL="457200" indent="-457200"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</a:pPr>
            <a:r>
              <a:rPr lang="sv-SE" sz="2800" b="1" dirty="0"/>
              <a:t>STH LOKAL</a:t>
            </a:r>
            <a:br>
              <a:rPr lang="sv-SE" sz="2800" dirty="0"/>
            </a:br>
            <a:r>
              <a:rPr lang="sv-SE" sz="2800" dirty="0"/>
              <a:t>- Lokalbuntar både med och utan </a:t>
            </a:r>
            <a:r>
              <a:rPr lang="sv-SE" sz="2800" dirty="0" err="1"/>
              <a:t>SortKey</a:t>
            </a:r>
            <a:endParaRPr lang="sv-SE" sz="2800" dirty="0"/>
          </a:p>
          <a:p>
            <a:pPr marL="457200" indent="-457200"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</a:pPr>
            <a:r>
              <a:rPr lang="sv-SE" sz="2800" b="1" dirty="0"/>
              <a:t>STH TRANS</a:t>
            </a:r>
            <a:br>
              <a:rPr lang="sv-SE" sz="2800" dirty="0"/>
            </a:br>
            <a:r>
              <a:rPr lang="sv-SE" sz="2800" dirty="0"/>
              <a:t>- Transbuntar med och utan </a:t>
            </a:r>
            <a:r>
              <a:rPr lang="sv-SE" sz="2800" dirty="0" err="1"/>
              <a:t>SortKey</a:t>
            </a:r>
            <a:r>
              <a:rPr lang="sv-SE" sz="2800" dirty="0"/>
              <a:t> </a:t>
            </a:r>
            <a:br>
              <a:rPr lang="sv-SE" sz="2800" dirty="0"/>
            </a:br>
            <a:br>
              <a:rPr lang="sv-SE" sz="2800" dirty="0"/>
            </a:br>
            <a:endParaRPr lang="sv-SE" sz="2800" dirty="0"/>
          </a:p>
          <a:p>
            <a:pPr marL="685800" indent="-685800"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</a:pPr>
            <a:r>
              <a:rPr lang="sv-SE" sz="2800" b="1" dirty="0"/>
              <a:t>MLM LOKAL</a:t>
            </a:r>
            <a:br>
              <a:rPr lang="sv-SE" sz="2800" dirty="0"/>
            </a:br>
            <a:r>
              <a:rPr lang="sv-SE" sz="2800" dirty="0"/>
              <a:t>- Lokalbuntar både med och utan </a:t>
            </a:r>
            <a:r>
              <a:rPr lang="sv-SE" sz="2800" dirty="0" err="1"/>
              <a:t>SortKey</a:t>
            </a:r>
            <a:endParaRPr lang="sv-SE" sz="2800" dirty="0"/>
          </a:p>
          <a:p>
            <a:pPr marL="685800" indent="-685800"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</a:pPr>
            <a:r>
              <a:rPr lang="sv-SE" sz="2800" b="1" dirty="0"/>
              <a:t>MLM TRANS</a:t>
            </a:r>
            <a:br>
              <a:rPr lang="sv-SE" sz="2800" dirty="0"/>
            </a:br>
            <a:r>
              <a:rPr lang="sv-SE" sz="2800" dirty="0"/>
              <a:t>- Transbuntar med och utan </a:t>
            </a:r>
            <a:r>
              <a:rPr lang="sv-SE" sz="2800" dirty="0" err="1"/>
              <a:t>SortKey</a:t>
            </a:r>
            <a:br>
              <a:rPr lang="sv-SE" sz="2800" dirty="0"/>
            </a:br>
            <a:endParaRPr lang="sv-SE" sz="2800" dirty="0"/>
          </a:p>
          <a:p>
            <a:pPr>
              <a:buClr>
                <a:schemeClr val="accent3"/>
              </a:buClr>
            </a:pPr>
            <a:r>
              <a:rPr lang="en-GB" sz="3000" dirty="0" err="1"/>
              <a:t>Destinationer</a:t>
            </a:r>
            <a:r>
              <a:rPr lang="en-GB" sz="3000" dirty="0"/>
              <a:t> </a:t>
            </a:r>
            <a:r>
              <a:rPr lang="en-GB" sz="3000" dirty="0" err="1"/>
              <a:t>som</a:t>
            </a:r>
            <a:r>
              <a:rPr lang="en-GB" sz="3000" dirty="0"/>
              <a:t> har </a:t>
            </a:r>
            <a:r>
              <a:rPr lang="en-GB" sz="3000" dirty="0" err="1"/>
              <a:t>hybridsortering</a:t>
            </a:r>
            <a:r>
              <a:rPr lang="en-GB" sz="3000" dirty="0"/>
              <a:t> </a:t>
            </a:r>
            <a:r>
              <a:rPr lang="en-GB" sz="3000" dirty="0" err="1"/>
              <a:t>får</a:t>
            </a:r>
            <a:r>
              <a:rPr lang="en-GB" sz="3000" dirty="0"/>
              <a:t> </a:t>
            </a:r>
            <a:r>
              <a:rPr lang="en-GB" sz="3000" dirty="0" err="1"/>
              <a:t>samtliga</a:t>
            </a:r>
            <a:r>
              <a:rPr lang="en-GB" sz="3000" dirty="0"/>
              <a:t> </a:t>
            </a:r>
            <a:r>
              <a:rPr lang="en-GB" sz="3000" dirty="0" err="1"/>
              <a:t>försändelser</a:t>
            </a:r>
            <a:r>
              <a:rPr lang="en-GB" sz="3000" dirty="0"/>
              <a:t> </a:t>
            </a:r>
            <a:r>
              <a:rPr lang="en-GB" sz="3000" dirty="0" err="1"/>
              <a:t>samsorterade</a:t>
            </a:r>
            <a:r>
              <a:rPr lang="en-GB" sz="3000" dirty="0"/>
              <a:t> </a:t>
            </a:r>
            <a:r>
              <a:rPr lang="en-GB" sz="3000" dirty="0" err="1"/>
              <a:t>i</a:t>
            </a:r>
            <a:r>
              <a:rPr lang="en-GB" sz="3000" dirty="0"/>
              <a:t> </a:t>
            </a:r>
            <a:r>
              <a:rPr lang="en-GB" sz="3000" dirty="0" err="1"/>
              <a:t>postnummerordning</a:t>
            </a:r>
            <a:r>
              <a:rPr lang="en-GB" sz="3000" dirty="0"/>
              <a:t>, </a:t>
            </a:r>
            <a:r>
              <a:rPr lang="en-GB" sz="3000" dirty="0" err="1"/>
              <a:t>oavsett</a:t>
            </a:r>
            <a:r>
              <a:rPr lang="en-GB" sz="3000" dirty="0"/>
              <a:t> </a:t>
            </a:r>
            <a:r>
              <a:rPr lang="en-GB" sz="3000" dirty="0" err="1"/>
              <a:t>SortKey</a:t>
            </a:r>
            <a:r>
              <a:rPr lang="en-GB" sz="3000" dirty="0"/>
              <a:t> </a:t>
            </a:r>
            <a:r>
              <a:rPr lang="en-GB" sz="3000" dirty="0" err="1"/>
              <a:t>eller</a:t>
            </a:r>
            <a:r>
              <a:rPr lang="en-GB" sz="3000" dirty="0"/>
              <a:t> </a:t>
            </a:r>
            <a:r>
              <a:rPr lang="en-GB" sz="3000" dirty="0" err="1"/>
              <a:t>inte</a:t>
            </a:r>
            <a:r>
              <a:rPr lang="en-GB" sz="3000" dirty="0"/>
              <a:t>. </a:t>
            </a:r>
          </a:p>
          <a:p>
            <a:pPr>
              <a:buClr>
                <a:schemeClr val="accent3"/>
              </a:buClr>
            </a:pPr>
            <a:endParaRPr lang="sv-SE" sz="3000" dirty="0"/>
          </a:p>
          <a:p>
            <a:pPr>
              <a:buClr>
                <a:schemeClr val="accent3"/>
              </a:buClr>
            </a:pPr>
            <a:r>
              <a:rPr lang="sv-SE" sz="3000" dirty="0"/>
              <a:t>Samtliga destinationers avflyttade kommer buntade tillsammans, antingen först eller sist i Stockholmsdelen.</a:t>
            </a:r>
          </a:p>
          <a:p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4448070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Theme">
  <a:themeElements>
    <a:clrScheme name="CITYMAIL COLORS">
      <a:dk1>
        <a:srgbClr val="FAFCFF"/>
      </a:dk1>
      <a:lt1>
        <a:srgbClr val="FFFFFF"/>
      </a:lt1>
      <a:dk2>
        <a:srgbClr val="FAFCFF"/>
      </a:dk2>
      <a:lt2>
        <a:srgbClr val="535659"/>
      </a:lt2>
      <a:accent1>
        <a:srgbClr val="FC4C02"/>
      </a:accent1>
      <a:accent2>
        <a:srgbClr val="FFCC00"/>
      </a:accent2>
      <a:accent3>
        <a:srgbClr val="00B140"/>
      </a:accent3>
      <a:accent4>
        <a:srgbClr val="FF9F00"/>
      </a:accent4>
      <a:accent5>
        <a:srgbClr val="000000"/>
      </a:accent5>
      <a:accent6>
        <a:srgbClr val="535658"/>
      </a:accent6>
      <a:hlink>
        <a:srgbClr val="32D269"/>
      </a:hlink>
      <a:folHlink>
        <a:srgbClr val="1A916E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ityMail_PPTmall  -  Skrivskyddad" id="{58A89C52-C0F7-4DDC-8144-A925E1376019}" vid="{24CEFCD8-C2A8-4E15-B848-CB50CED0F37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296E3AF4FE48341BAD642229C51E10B" ma:contentTypeVersion="10" ma:contentTypeDescription="Skapa ett nytt dokument." ma:contentTypeScope="" ma:versionID="4dc13925f288d38e590bc1914cc0e35a">
  <xsd:schema xmlns:xsd="http://www.w3.org/2001/XMLSchema" xmlns:xs="http://www.w3.org/2001/XMLSchema" xmlns:p="http://schemas.microsoft.com/office/2006/metadata/properties" xmlns:ns1="http://schemas.microsoft.com/sharepoint/v3" xmlns:ns2="c88329d1-6e56-4181-9073-53b9fea2e57d" xmlns:ns3="b6d2bb81-5113-49c5-bcd9-8cd13ed9ce58" xmlns:ns4="165f87f6-84e7-420c-84bd-23f090b9850c" targetNamespace="http://schemas.microsoft.com/office/2006/metadata/properties" ma:root="true" ma:fieldsID="235ab7b49c063e2fcd4fc5b2ba6c86f1" ns1:_="" ns2:_="" ns3:_="" ns4:_="">
    <xsd:import namespace="http://schemas.microsoft.com/sharepoint/v3"/>
    <xsd:import namespace="c88329d1-6e56-4181-9073-53b9fea2e57d"/>
    <xsd:import namespace="b6d2bb81-5113-49c5-bcd9-8cd13ed9ce58"/>
    <xsd:import namespace="165f87f6-84e7-420c-84bd-23f090b9850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malagt startdatum" ma:description="Schemalagt startdatum är en webbplatskolumn som skapas via publiceringsfunktionen. Den används för att ange datum och tid för när sidan ska visas för besökare på webbplatsen för första gången." ma:hidden="true" ma:internalName="PublishingStartDate">
      <xsd:simpleType>
        <xsd:restriction base="dms:Unknown"/>
      </xsd:simpleType>
    </xsd:element>
    <xsd:element name="PublishingExpirationDate" ma:index="9" nillable="true" ma:displayName="Schemalagt slutdatum" ma:description="Schemalagt slutdatum är en webbplatskolumn som skapas via publiceringsfunktionen. Den används för att ange datum och tid för när sidan inte längre ska visas för besökare på webbplatsen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329d1-6e56-4181-9073-53b9fea2e57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1" nillable="true" ma:displayName="Delar tips,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2bb81-5113-49c5-bcd9-8cd13ed9ce58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Senast delad per användare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Senast delad per tid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5f87f6-84e7-420c-84bd-23f090b985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82DE3E-1214-4F25-80BB-4893DFA3E38F}">
  <ds:schemaRefs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165f87f6-84e7-420c-84bd-23f090b9850c"/>
    <ds:schemaRef ds:uri="http://schemas.microsoft.com/office/2006/documentManagement/types"/>
    <ds:schemaRef ds:uri="b6d2bb81-5113-49c5-bcd9-8cd13ed9ce58"/>
    <ds:schemaRef ds:uri="http://schemas.openxmlformats.org/package/2006/metadata/core-properties"/>
    <ds:schemaRef ds:uri="c88329d1-6e56-4181-9073-53b9fea2e57d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BE775A2-1759-483E-A2B4-7EDCEE2AB3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716894-4B1B-4A5D-A024-1248BBBA2D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88329d1-6e56-4181-9073-53b9fea2e57d"/>
    <ds:schemaRef ds:uri="b6d2bb81-5113-49c5-bcd9-8cd13ed9ce58"/>
    <ds:schemaRef ds:uri="165f87f6-84e7-420c-84bd-23f090b985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CityMail_PPTmall</Template>
  <TotalTime>2307</TotalTime>
  <Words>866</Words>
  <Application>Microsoft Office PowerPoint</Application>
  <PresentationFormat>Anpassad</PresentationFormat>
  <Paragraphs>122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Lato Light</vt:lpstr>
      <vt:lpstr>Wingdings</vt:lpstr>
      <vt:lpstr>1_Default Theme</vt:lpstr>
      <vt:lpstr>PowerPoint-presentation</vt:lpstr>
      <vt:lpstr>Printfilsoptimering</vt:lpstr>
      <vt:lpstr>Produktionsfil </vt:lpstr>
      <vt:lpstr>SortKey</vt:lpstr>
      <vt:lpstr>Sortering och buntning från POP</vt:lpstr>
      <vt:lpstr>Packning och märkning</vt:lpstr>
      <vt:lpstr>Avskiljning och packning</vt:lpstr>
      <vt:lpstr>Avskiljning och packning</vt:lpstr>
      <vt:lpstr>Packordning vid hybridsortering</vt:lpstr>
      <vt:lpstr>Kontaktpersoner på CityMail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Marie-Louise Lemland</dc:creator>
  <cp:keywords/>
  <dc:description/>
  <cp:lastModifiedBy>Ann-Louise Johansson</cp:lastModifiedBy>
  <cp:revision>116</cp:revision>
  <cp:lastPrinted>2019-05-13T13:29:07Z</cp:lastPrinted>
  <dcterms:created xsi:type="dcterms:W3CDTF">2018-06-20T07:42:55Z</dcterms:created>
  <dcterms:modified xsi:type="dcterms:W3CDTF">2023-06-02T10:10:52Z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0x0101000296E3AF4FE48341BAD642229C51E10B</vt:lpwstr>
  </property>
</Properties>
</file>