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</p:sldMasterIdLst>
  <p:notesMasterIdLst>
    <p:notesMasterId r:id="rId17"/>
  </p:notesMasterIdLst>
  <p:handoutMasterIdLst>
    <p:handoutMasterId r:id="rId18"/>
  </p:handoutMasterIdLst>
  <p:sldIdLst>
    <p:sldId id="881" r:id="rId5"/>
    <p:sldId id="903" r:id="rId6"/>
    <p:sldId id="904" r:id="rId7"/>
    <p:sldId id="906" r:id="rId8"/>
    <p:sldId id="882" r:id="rId9"/>
    <p:sldId id="905" r:id="rId10"/>
    <p:sldId id="889" r:id="rId11"/>
    <p:sldId id="888" r:id="rId12"/>
    <p:sldId id="907" r:id="rId13"/>
    <p:sldId id="885" r:id="rId14"/>
    <p:sldId id="884" r:id="rId15"/>
    <p:sldId id="902" r:id="rId16"/>
  </p:sldIdLst>
  <p:sldSz cx="24377650" cy="13716000"/>
  <p:notesSz cx="6797675" cy="99266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F3F"/>
    <a:srgbClr val="AE2A25"/>
    <a:srgbClr val="7DB225"/>
    <a:srgbClr val="000000"/>
    <a:srgbClr val="0A46A4"/>
    <a:srgbClr val="1A9497"/>
    <a:srgbClr val="27C360"/>
    <a:srgbClr val="384558"/>
    <a:srgbClr val="2C3744"/>
    <a:srgbClr val="06B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 autoAdjust="0"/>
    <p:restoredTop sz="96224" autoAdjust="0"/>
  </p:normalViewPr>
  <p:slideViewPr>
    <p:cSldViewPr snapToGrid="0" snapToObjects="1">
      <p:cViewPr varScale="1">
        <p:scale>
          <a:sx n="41" d="100"/>
          <a:sy n="41" d="100"/>
        </p:scale>
        <p:origin x="619" y="58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E16CD757-1872-4A19-B779-74658E7AA4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93FFEF-193A-4BCE-BE9F-F6F8F150A3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9BCC3-4C40-451F-A5A9-2989D83FAE9B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6531DD-90AF-4E28-8315-3D51BB2B4A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5D49DC3-0037-4D1B-888A-F98E90D89D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42331-E73D-422A-95D8-B919D7A8D7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98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638" y="968375"/>
            <a:ext cx="6103937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7394" y="4659388"/>
            <a:ext cx="5577144" cy="42996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2023-06-02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5821" y="10783303"/>
            <a:ext cx="13164675" cy="991740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CityMails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packinstruktion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för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printfilsoptimering</a:t>
            </a:r>
            <a:r>
              <a:rPr lang="en-US" dirty="0">
                <a:solidFill>
                  <a:schemeClr val="accent3"/>
                </a:solidFill>
              </a:rPr>
              <a:t> – POP</a:t>
            </a:r>
          </a:p>
          <a:p>
            <a:r>
              <a:rPr lang="en-US" dirty="0" err="1">
                <a:solidFill>
                  <a:schemeClr val="accent3"/>
                </a:solidFill>
              </a:rPr>
              <a:t>Uppdaterad</a:t>
            </a:r>
            <a:r>
              <a:rPr lang="en-US" dirty="0">
                <a:solidFill>
                  <a:schemeClr val="accent3"/>
                </a:solidFill>
              </a:rPr>
              <a:t> 2023-06-09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5D8FE70-C164-4B28-B826-3FF8F1F022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521" y="4844716"/>
            <a:ext cx="7162800" cy="413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Packordning vid full nummersortering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B060651-767E-4F30-9B8C-A28AF5AFE4B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52360"/>
            <a:ext cx="19694525" cy="9431337"/>
          </a:xfrm>
        </p:spPr>
        <p:txBody>
          <a:bodyPr/>
          <a:lstStyle/>
          <a:p>
            <a:r>
              <a:rPr lang="sv-SE" sz="2800" dirty="0"/>
              <a:t>Packordning full nummersortering ser ut enligt nedan:</a:t>
            </a:r>
          </a:p>
          <a:p>
            <a:pPr marL="457200" indent="-4572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STO LOKAL </a:t>
            </a:r>
            <a:br>
              <a:rPr lang="sv-SE" sz="2800" dirty="0"/>
            </a:br>
            <a:r>
              <a:rPr lang="sv-SE" sz="2800" dirty="0"/>
              <a:t>- Lokalbuntar med </a:t>
            </a:r>
            <a:r>
              <a:rPr lang="sv-SE" sz="2800" dirty="0" err="1"/>
              <a:t>SortKey</a:t>
            </a:r>
            <a:br>
              <a:rPr lang="sv-SE" sz="2800" dirty="0"/>
            </a:br>
            <a:r>
              <a:rPr lang="sv-SE" sz="2800" dirty="0"/>
              <a:t>- Lokalbuntar TK (utan </a:t>
            </a:r>
            <a:r>
              <a:rPr lang="sv-SE" sz="2800" dirty="0" err="1"/>
              <a:t>SortKey</a:t>
            </a:r>
            <a:r>
              <a:rPr lang="sv-SE" sz="2800" dirty="0"/>
              <a:t>)</a:t>
            </a:r>
            <a:br>
              <a:rPr lang="sv-SE" sz="2800" dirty="0"/>
            </a:br>
            <a:endParaRPr lang="sv-SE" sz="2800" dirty="0"/>
          </a:p>
          <a:p>
            <a:pPr marL="342900" indent="-3429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STO TRANS</a:t>
            </a:r>
            <a:br>
              <a:rPr lang="sv-SE" sz="2800" dirty="0"/>
            </a:br>
            <a:r>
              <a:rPr lang="sv-SE" sz="2800" dirty="0"/>
              <a:t>- Transbuntar med </a:t>
            </a:r>
            <a:r>
              <a:rPr lang="sv-SE" sz="2800" dirty="0" err="1"/>
              <a:t>SortKey</a:t>
            </a:r>
            <a:br>
              <a:rPr lang="sv-SE" sz="2800" dirty="0"/>
            </a:br>
            <a:r>
              <a:rPr lang="sv-SE" sz="2800" dirty="0"/>
              <a:t>-</a:t>
            </a:r>
            <a:r>
              <a:rPr lang="sv-SE" sz="2800" dirty="0">
                <a:solidFill>
                  <a:schemeClr val="accent3"/>
                </a:solidFill>
              </a:rPr>
              <a:t> </a:t>
            </a:r>
            <a:r>
              <a:rPr lang="sv-SE" sz="2800" dirty="0"/>
              <a:t>Transbuntar TK (utan </a:t>
            </a:r>
            <a:r>
              <a:rPr lang="sv-SE" sz="2800" dirty="0" err="1"/>
              <a:t>SortKey</a:t>
            </a:r>
            <a:r>
              <a:rPr lang="sv-SE" sz="2800" dirty="0"/>
              <a:t>)</a:t>
            </a:r>
          </a:p>
          <a:p>
            <a:pPr>
              <a:buClr>
                <a:schemeClr val="accent3"/>
              </a:buClr>
            </a:pPr>
            <a:endParaRPr lang="sv-SE" sz="2800" dirty="0"/>
          </a:p>
          <a:p>
            <a:pPr>
              <a:lnSpc>
                <a:spcPct val="150000"/>
              </a:lnSpc>
              <a:buClr>
                <a:schemeClr val="accent3"/>
              </a:buClr>
            </a:pPr>
            <a:r>
              <a:rPr lang="sv-SE" sz="2800" dirty="0"/>
              <a:t>Lokalbuntarna för full nummersortering ska aldrig innehålla försändelser både med och utan </a:t>
            </a:r>
            <a:r>
              <a:rPr lang="sv-SE" sz="2800" dirty="0" err="1"/>
              <a:t>SortKey</a:t>
            </a:r>
            <a:r>
              <a:rPr lang="sv-SE" sz="2800" dirty="0"/>
              <a:t>.                                                        Däremot kan transbuntarna göra det.</a:t>
            </a:r>
            <a:br>
              <a:rPr lang="sv-SE" sz="2800" dirty="0"/>
            </a:br>
            <a:r>
              <a:rPr lang="en-GB" sz="2800" dirty="0" err="1"/>
              <a:t>Endast</a:t>
            </a:r>
            <a:r>
              <a:rPr lang="en-GB" sz="2800" dirty="0"/>
              <a:t> vid full </a:t>
            </a:r>
            <a:r>
              <a:rPr lang="en-GB" sz="2800" dirty="0" err="1"/>
              <a:t>nummersortering</a:t>
            </a:r>
            <a:r>
              <a:rPr lang="en-GB" sz="2800" dirty="0"/>
              <a:t> ska det </a:t>
            </a:r>
            <a:r>
              <a:rPr lang="en-GB" sz="2800" dirty="0" err="1"/>
              <a:t>vara</a:t>
            </a:r>
            <a:r>
              <a:rPr lang="en-GB" sz="2800" dirty="0"/>
              <a:t> </a:t>
            </a:r>
            <a:r>
              <a:rPr lang="en-GB" sz="2800" dirty="0" err="1"/>
              <a:t>uppdelat</a:t>
            </a:r>
            <a:r>
              <a:rPr lang="en-GB" sz="2800" dirty="0"/>
              <a:t> </a:t>
            </a:r>
            <a:r>
              <a:rPr lang="en-GB" sz="2800" dirty="0" err="1"/>
              <a:t>på</a:t>
            </a:r>
            <a:r>
              <a:rPr lang="en-GB" sz="2800" dirty="0"/>
              <a:t> ”Icke </a:t>
            </a:r>
            <a:r>
              <a:rPr lang="en-GB" sz="2800" dirty="0" err="1"/>
              <a:t>SortKey</a:t>
            </a:r>
            <a:r>
              <a:rPr lang="en-GB" sz="2800" dirty="0"/>
              <a:t> – </a:t>
            </a:r>
            <a:r>
              <a:rPr lang="en-GB" sz="2800" dirty="0" err="1"/>
              <a:t>SortKey</a:t>
            </a:r>
            <a:r>
              <a:rPr lang="en-GB" sz="2800" dirty="0"/>
              <a:t> A-</a:t>
            </a:r>
            <a:r>
              <a:rPr lang="en-GB" sz="2800" dirty="0" err="1"/>
              <a:t>dag</a:t>
            </a:r>
            <a:r>
              <a:rPr lang="en-GB" sz="2800" dirty="0"/>
              <a:t> – </a:t>
            </a:r>
            <a:r>
              <a:rPr lang="en-GB" sz="2800" dirty="0" err="1"/>
              <a:t>SortKey</a:t>
            </a:r>
            <a:r>
              <a:rPr lang="en-GB" sz="2800" dirty="0"/>
              <a:t> B-</a:t>
            </a:r>
            <a:r>
              <a:rPr lang="en-GB" sz="2800" dirty="0" err="1"/>
              <a:t>dag</a:t>
            </a:r>
            <a:r>
              <a:rPr lang="en-GB" sz="2800" dirty="0"/>
              <a:t> – </a:t>
            </a:r>
            <a:r>
              <a:rPr lang="en-GB" sz="2800" dirty="0" err="1"/>
              <a:t>SortKey</a:t>
            </a:r>
            <a:r>
              <a:rPr lang="en-GB" sz="2800" dirty="0"/>
              <a:t> C-</a:t>
            </a:r>
            <a:r>
              <a:rPr lang="en-GB" sz="2800" dirty="0" err="1"/>
              <a:t>dag</a:t>
            </a:r>
            <a:r>
              <a:rPr lang="en-GB" sz="2800" dirty="0"/>
              <a:t> – </a:t>
            </a:r>
            <a:r>
              <a:rPr lang="en-GB" sz="2800" dirty="0" err="1"/>
              <a:t>SortKey</a:t>
            </a:r>
            <a:r>
              <a:rPr lang="en-GB" sz="2800" dirty="0"/>
              <a:t> D-</a:t>
            </a:r>
            <a:r>
              <a:rPr lang="en-GB" sz="2800" dirty="0" err="1"/>
              <a:t>dag</a:t>
            </a:r>
            <a:r>
              <a:rPr lang="en-GB" sz="2800" dirty="0"/>
              <a:t>”.</a:t>
            </a:r>
            <a:endParaRPr lang="sv-SE" sz="2800" dirty="0"/>
          </a:p>
          <a:p>
            <a:pPr>
              <a:buClr>
                <a:schemeClr val="accent3"/>
              </a:buClr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873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Märkning vid full nummersortering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B060651-767E-4F30-9B8C-A28AF5AFE4B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sz="3200" b="1" dirty="0"/>
              <a:t>När fullnummersortering används innebär det att dag-elementet finns med i HN-kod.</a:t>
            </a:r>
          </a:p>
          <a:p>
            <a:endParaRPr lang="sv-SE" sz="2400" dirty="0"/>
          </a:p>
          <a:p>
            <a:r>
              <a:rPr lang="sv-SE" sz="2800" dirty="0"/>
              <a:t>Exempel </a:t>
            </a:r>
            <a:r>
              <a:rPr lang="sv-SE" sz="2800" dirty="0" err="1"/>
              <a:t>SortKey</a:t>
            </a:r>
            <a:r>
              <a:rPr lang="sv-SE" sz="2800" dirty="0"/>
              <a:t> 	STH A7 14 0728</a:t>
            </a:r>
            <a:br>
              <a:rPr lang="sv-SE" sz="2800" dirty="0"/>
            </a:br>
            <a:br>
              <a:rPr lang="sv-SE" sz="2800" dirty="0"/>
            </a:br>
            <a:r>
              <a:rPr lang="sv-SE" sz="2800" dirty="0"/>
              <a:t>Möjlig HN-kod	LOKAL STH/A/7/14</a:t>
            </a:r>
            <a:br>
              <a:rPr lang="sv-SE" sz="2800" dirty="0"/>
            </a:br>
            <a:r>
              <a:rPr lang="sv-SE" sz="2800" dirty="0"/>
              <a:t>Möjlig HN-kod	TRANS STH/A</a:t>
            </a:r>
          </a:p>
          <a:p>
            <a:endParaRPr lang="sv-SE" sz="2800" dirty="0"/>
          </a:p>
          <a:p>
            <a:r>
              <a:rPr lang="sv-SE" sz="2800" dirty="0"/>
              <a:t>För uppmärkning vi backar gäller kombination destination och dag.</a:t>
            </a:r>
          </a:p>
          <a:p>
            <a:r>
              <a:rPr lang="sv-SE" sz="2800" dirty="0"/>
              <a:t>Om etikettskrivare finns, ska mallen bredvid användas.</a:t>
            </a:r>
          </a:p>
          <a:p>
            <a:endParaRPr lang="sv-SE" sz="2800" dirty="0"/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Destination Stockholm benämns som STH i </a:t>
            </a:r>
            <a:r>
              <a:rPr lang="sv-SE" sz="2400" dirty="0" err="1"/>
              <a:t>SortKey</a:t>
            </a:r>
            <a:r>
              <a:rPr lang="sv-SE" sz="2400" dirty="0"/>
              <a:t>, </a:t>
            </a:r>
            <a:r>
              <a:rPr lang="sv-SE" sz="2400" dirty="0" err="1"/>
              <a:t>BundleKey</a:t>
            </a:r>
            <a:r>
              <a:rPr lang="sv-SE" sz="2400" dirty="0"/>
              <a:t> och HNC, 					      men benämns STO i Partnerwebben, på </a:t>
            </a:r>
            <a:r>
              <a:rPr lang="sv-SE" sz="2400" dirty="0" err="1"/>
              <a:t>pall-lappar</a:t>
            </a:r>
            <a:r>
              <a:rPr lang="sv-SE" sz="2400" dirty="0"/>
              <a:t> och på skrivareetiketter.</a:t>
            </a:r>
          </a:p>
          <a:p>
            <a:endParaRPr lang="sv-SE" sz="2800" dirty="0"/>
          </a:p>
          <a:p>
            <a:r>
              <a:rPr lang="sv-SE" dirty="0"/>
              <a:t>	 	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6ACE5A1-D09B-47F6-87A3-51999C4AE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7967" y="3993503"/>
            <a:ext cx="6382139" cy="770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48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1F8E5-5B48-4DBA-8EEB-3CB8A86E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Kontaktpersoner på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CA255B-8248-4DBA-8B3D-4F6080474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Vid </a:t>
            </a:r>
            <a:r>
              <a:rPr lang="en-US" sz="3200" b="1" dirty="0" err="1"/>
              <a:t>frågor</a:t>
            </a:r>
            <a:r>
              <a:rPr lang="en-US" sz="3200" b="1" dirty="0"/>
              <a:t> om </a:t>
            </a:r>
            <a:r>
              <a:rPr lang="en-US" sz="3200" b="1" dirty="0" err="1"/>
              <a:t>packning</a:t>
            </a:r>
            <a:r>
              <a:rPr lang="en-US" sz="3200" b="1" dirty="0"/>
              <a:t> </a:t>
            </a:r>
            <a:r>
              <a:rPr lang="en-US" sz="3200" b="1" dirty="0" err="1"/>
              <a:t>kontakta</a:t>
            </a:r>
            <a:r>
              <a:rPr lang="en-US" sz="3200" b="1" dirty="0"/>
              <a:t>:</a:t>
            </a: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3200" b="1" kern="0" dirty="0">
              <a:solidFill>
                <a:srgbClr val="717074"/>
              </a:solidFill>
              <a:latin typeface="Verdana"/>
            </a:endParaRP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b="1" dirty="0"/>
              <a:t>Stockholm/Göteborg/Malmö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b="1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Tel: 070-160 23 19      	 		 Tel: 073-054 35 81</a:t>
            </a:r>
            <a:br>
              <a:rPr lang="sv-SE" sz="2800" dirty="0"/>
            </a:br>
            <a:r>
              <a:rPr lang="sv-SE" sz="2800" dirty="0"/>
              <a:t>	 produktionsspecialist.sthlm@citymail.se</a:t>
            </a:r>
          </a:p>
          <a:p>
            <a:endParaRPr lang="en-GB" sz="3200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699FCF2-5DB3-9387-46CC-614EEA3DB7C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67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9443F9-9CC1-4AD5-B39B-00ABF5BFF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Printfilsoptimering</a:t>
            </a:r>
            <a:endParaRPr lang="en-GB" sz="54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BCBF11E-47D5-4788-AE80-14D67E2DCED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2639595"/>
            <a:ext cx="19694525" cy="9431337"/>
          </a:xfrm>
        </p:spPr>
        <p:txBody>
          <a:bodyPr/>
          <a:lstStyle/>
          <a:p>
            <a:r>
              <a:rPr lang="sv-SE" sz="3200" b="1" dirty="0"/>
              <a:t>Det finns flera möjligheter för att </a:t>
            </a:r>
            <a:r>
              <a:rPr lang="sv-SE" sz="3200" b="1" dirty="0" err="1"/>
              <a:t>POP:a</a:t>
            </a:r>
            <a:r>
              <a:rPr lang="sv-SE" sz="3200" b="1" dirty="0"/>
              <a:t> en fil.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ym typeface="Wingdings" pitchFamily="2" charset="2"/>
              </a:rPr>
              <a:t>Automatiskt genom Sorteringsprogrammet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ym typeface="Wingdings" pitchFamily="2" charset="2"/>
              </a:rPr>
              <a:t>Automatiskt genom 21 Grams sorteringsprogram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ym typeface="Wingdings" pitchFamily="2" charset="2"/>
              </a:rPr>
              <a:t>Integration i eget Affärssystem/Produktionssystem</a:t>
            </a:r>
          </a:p>
          <a:p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ym typeface="Wingdings" pitchFamily="2" charset="2"/>
              </a:rPr>
              <a:t>Uppladdning via funktion i Kund- och Partnerwebben						       </a:t>
            </a:r>
            <a:r>
              <a:rPr lang="sv-SE" sz="2200" dirty="0"/>
              <a:t>När filen är färdig skickas ett mejl till vald mottagare. 						            	             I mejlet visas bl.a. statistik över matchning. 							     OBS! Gäller endast </a:t>
            </a:r>
            <a:r>
              <a:rPr lang="sv-SE" sz="2200" dirty="0" err="1"/>
              <a:t>POP´ning</a:t>
            </a:r>
            <a:r>
              <a:rPr lang="sv-SE" sz="2200" dirty="0"/>
              <a:t> i Kund- och Partnerweb.</a:t>
            </a:r>
          </a:p>
          <a:p>
            <a:pPr fontAlgn="base">
              <a:spcAft>
                <a:spcPts val="600"/>
              </a:spcAft>
              <a:buClr>
                <a:schemeClr val="accent3"/>
              </a:buClr>
              <a:buSzPct val="80000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endParaRPr lang="en-GB" sz="26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7E3B26C-B59C-42E1-9194-7A20A61F5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0520" y="4026568"/>
            <a:ext cx="7372349" cy="6801853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A57292DD-A50B-4454-8E0C-6183DD446114}"/>
              </a:ext>
            </a:extLst>
          </p:cNvPr>
          <p:cNvSpPr/>
          <p:nvPr/>
        </p:nvSpPr>
        <p:spPr>
          <a:xfrm>
            <a:off x="15352295" y="4026568"/>
            <a:ext cx="1828800" cy="737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66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47FB98-5429-421C-ABF4-2167F39C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sv-SE" dirty="0"/>
              <a:t>Produktionsfil</a:t>
            </a:r>
            <a:br>
              <a:rPr lang="sv-SE" altLang="sv-SE" sz="4000" dirty="0">
                <a:solidFill>
                  <a:srgbClr val="84B61F"/>
                </a:solidFill>
              </a:rPr>
            </a:b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46B91D-57BF-4818-B668-151094E01D0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919" y="2302712"/>
            <a:ext cx="19694525" cy="9431337"/>
          </a:xfrm>
        </p:spPr>
        <p:txBody>
          <a:bodyPr/>
          <a:lstStyle/>
          <a:p>
            <a:r>
              <a:rPr lang="sv-SE" sz="3200" b="1" dirty="0"/>
              <a:t>I produktionsfilen tillkommer nya kolumner. </a:t>
            </a:r>
          </a:p>
          <a:p>
            <a:endParaRPr lang="sv-SE" sz="2800" dirty="0"/>
          </a:p>
          <a:p>
            <a:r>
              <a:rPr lang="sv-SE" sz="2800" b="1" dirty="0" err="1"/>
              <a:t>Löpnr</a:t>
            </a:r>
            <a:r>
              <a:rPr lang="sv-SE" sz="2800" b="1" dirty="0"/>
              <a:t>/Sortorder: </a:t>
            </a:r>
            <a:r>
              <a:rPr lang="sv-SE" sz="2800" dirty="0"/>
              <a:t>Nummersatt kolumn för att bibehålla produktionsordning</a:t>
            </a:r>
          </a:p>
          <a:p>
            <a:r>
              <a:rPr lang="sv-SE" sz="2800" b="1" dirty="0"/>
              <a:t>Print/</a:t>
            </a:r>
            <a:r>
              <a:rPr lang="sv-SE" sz="2800" b="1" dirty="0" err="1"/>
              <a:t>SortKey</a:t>
            </a:r>
            <a:r>
              <a:rPr lang="sv-SE" sz="2800" b="1" dirty="0"/>
              <a:t>: </a:t>
            </a:r>
            <a:r>
              <a:rPr lang="sv-SE" sz="2800" dirty="0"/>
              <a:t>Sorteringsnyckel som ska printas på försändelsen</a:t>
            </a:r>
          </a:p>
          <a:p>
            <a:r>
              <a:rPr lang="sv-SE" sz="2800" b="1" dirty="0"/>
              <a:t>Postoperatör: </a:t>
            </a:r>
            <a:r>
              <a:rPr lang="sv-SE" sz="2800" dirty="0"/>
              <a:t>Mottagande postoperatör </a:t>
            </a:r>
          </a:p>
          <a:p>
            <a:r>
              <a:rPr lang="sv-SE" sz="2800" b="1" dirty="0"/>
              <a:t>Buntning/</a:t>
            </a:r>
            <a:r>
              <a:rPr lang="sv-SE" sz="2800" b="1" dirty="0" err="1"/>
              <a:t>BundleKey</a:t>
            </a:r>
            <a:r>
              <a:rPr lang="sv-SE" sz="2800" b="1" dirty="0"/>
              <a:t>: </a:t>
            </a:r>
            <a:r>
              <a:rPr lang="sv-SE" sz="2800" dirty="0"/>
              <a:t>Stöd för buntningslogik av försändelser</a:t>
            </a:r>
          </a:p>
          <a:p>
            <a:endParaRPr lang="sv-SE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72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DA7FA-E3DE-45FE-817E-F149D23A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SortKey</a:t>
            </a:r>
            <a:endParaRPr lang="en-GB" sz="54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268F98-FAE5-4103-AE70-8FFE0D1E55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2702563"/>
            <a:ext cx="19694525" cy="9334035"/>
          </a:xfrm>
        </p:spPr>
        <p:txBody>
          <a:bodyPr>
            <a:normAutofit/>
          </a:bodyPr>
          <a:lstStyle/>
          <a:p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SortKey</a:t>
            </a:r>
            <a:r>
              <a:rPr lang="en-GB" sz="2800" dirty="0"/>
              <a:t> </a:t>
            </a:r>
            <a:r>
              <a:rPr lang="en-GB" sz="2800" dirty="0" err="1"/>
              <a:t>består</a:t>
            </a:r>
            <a:r>
              <a:rPr lang="en-GB" sz="2800" dirty="0"/>
              <a:t> </a:t>
            </a:r>
            <a:r>
              <a:rPr lang="en-GB" sz="2800" dirty="0" err="1"/>
              <a:t>av</a:t>
            </a:r>
            <a:r>
              <a:rPr lang="en-GB" sz="2800" dirty="0"/>
              <a:t> </a:t>
            </a:r>
            <a:r>
              <a:rPr lang="en-GB" sz="2800" dirty="0" err="1"/>
              <a:t>två</a:t>
            </a:r>
            <a:r>
              <a:rPr lang="en-GB" sz="2800" dirty="0"/>
              <a:t> </a:t>
            </a:r>
            <a:r>
              <a:rPr lang="en-GB" sz="2800" dirty="0" err="1"/>
              <a:t>delar</a:t>
            </a:r>
            <a:r>
              <a:rPr lang="en-GB" sz="2800" dirty="0"/>
              <a:t>. </a:t>
            </a:r>
            <a:r>
              <a:rPr lang="en-GB" sz="2800" dirty="0" err="1"/>
              <a:t>Ena</a:t>
            </a:r>
            <a:r>
              <a:rPr lang="en-GB" sz="2800" dirty="0"/>
              <a:t> </a:t>
            </a:r>
            <a:r>
              <a:rPr lang="en-GB" sz="2800" dirty="0" err="1"/>
              <a:t>delen</a:t>
            </a:r>
            <a:r>
              <a:rPr lang="en-GB" sz="2800" dirty="0"/>
              <a:t> </a:t>
            </a:r>
            <a:r>
              <a:rPr lang="en-GB" sz="2800" dirty="0" err="1"/>
              <a:t>används</a:t>
            </a:r>
            <a:r>
              <a:rPr lang="en-GB" sz="2800" dirty="0"/>
              <a:t> </a:t>
            </a:r>
            <a:r>
              <a:rPr lang="en-GB" sz="2800" dirty="0" err="1"/>
              <a:t>för</a:t>
            </a:r>
            <a:r>
              <a:rPr lang="en-GB" sz="2800" dirty="0"/>
              <a:t> </a:t>
            </a:r>
            <a:r>
              <a:rPr lang="en-GB" sz="2800" dirty="0" err="1"/>
              <a:t>buntning</a:t>
            </a:r>
            <a:r>
              <a:rPr lang="en-GB" sz="2800" dirty="0"/>
              <a:t> </a:t>
            </a:r>
            <a:r>
              <a:rPr lang="en-GB" sz="2800" dirty="0" err="1"/>
              <a:t>och</a:t>
            </a:r>
            <a:r>
              <a:rPr lang="en-GB" sz="2800" dirty="0"/>
              <a:t> </a:t>
            </a:r>
            <a:r>
              <a:rPr lang="en-GB" sz="2800" dirty="0" err="1"/>
              <a:t>packning</a:t>
            </a:r>
            <a:r>
              <a:rPr lang="en-GB" sz="2800" dirty="0"/>
              <a:t>, </a:t>
            </a:r>
            <a:r>
              <a:rPr lang="en-GB" sz="2800" dirty="0" err="1"/>
              <a:t>andra</a:t>
            </a:r>
            <a:r>
              <a:rPr lang="en-GB" sz="2800" dirty="0"/>
              <a:t> </a:t>
            </a:r>
            <a:r>
              <a:rPr lang="en-GB" sz="2800" dirty="0" err="1"/>
              <a:t>delen</a:t>
            </a:r>
            <a:r>
              <a:rPr lang="en-GB" sz="2800" dirty="0"/>
              <a:t> </a:t>
            </a:r>
            <a:r>
              <a:rPr lang="en-GB" sz="2800" dirty="0" err="1"/>
              <a:t>används</a:t>
            </a:r>
            <a:r>
              <a:rPr lang="en-GB" sz="2800" dirty="0"/>
              <a:t> </a:t>
            </a:r>
            <a:r>
              <a:rPr lang="en-GB" sz="2800" dirty="0" err="1"/>
              <a:t>av</a:t>
            </a:r>
            <a:r>
              <a:rPr lang="en-GB" sz="2800" dirty="0"/>
              <a:t> </a:t>
            </a:r>
            <a:r>
              <a:rPr lang="en-GB" sz="2800" dirty="0" err="1"/>
              <a:t>oss</a:t>
            </a:r>
            <a:r>
              <a:rPr lang="en-GB" sz="2800" dirty="0"/>
              <a:t> </a:t>
            </a:r>
            <a:r>
              <a:rPr lang="en-GB" sz="2800" dirty="0" err="1"/>
              <a:t>på</a:t>
            </a:r>
            <a:r>
              <a:rPr lang="en-GB" sz="2800" dirty="0"/>
              <a:t> CityMail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slutdelen</a:t>
            </a:r>
            <a:r>
              <a:rPr lang="en-GB" sz="2800" dirty="0"/>
              <a:t> </a:t>
            </a:r>
            <a:r>
              <a:rPr lang="en-GB" sz="2800" dirty="0" err="1"/>
              <a:t>av</a:t>
            </a:r>
            <a:r>
              <a:rPr lang="en-GB" sz="2800" dirty="0"/>
              <a:t> </a:t>
            </a:r>
            <a:r>
              <a:rPr lang="en-GB" sz="2800" dirty="0" err="1"/>
              <a:t>vår</a:t>
            </a:r>
            <a:r>
              <a:rPr lang="en-GB" sz="2800" dirty="0"/>
              <a:t> </a:t>
            </a:r>
            <a:r>
              <a:rPr lang="en-GB" sz="2800" dirty="0" err="1"/>
              <a:t>sortering</a:t>
            </a:r>
            <a:r>
              <a:rPr lang="en-GB" sz="2800" dirty="0"/>
              <a:t> (</a:t>
            </a:r>
            <a:r>
              <a:rPr lang="en-GB" sz="2800" dirty="0" err="1"/>
              <a:t>överstruken</a:t>
            </a:r>
            <a:r>
              <a:rPr lang="en-GB" sz="2800" dirty="0"/>
              <a:t> </a:t>
            </a:r>
            <a:r>
              <a:rPr lang="en-GB" sz="2800" dirty="0" err="1"/>
              <a:t>nedan</a:t>
            </a:r>
            <a:r>
              <a:rPr lang="en-GB" sz="2800" dirty="0"/>
              <a:t>). Sista </a:t>
            </a:r>
            <a:r>
              <a:rPr lang="en-GB" sz="2800" dirty="0" err="1"/>
              <a:t>delen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SortKeyn</a:t>
            </a:r>
            <a:r>
              <a:rPr lang="en-GB" sz="2800" dirty="0"/>
              <a:t> </a:t>
            </a:r>
            <a:r>
              <a:rPr lang="en-GB" sz="2800" dirty="0" err="1"/>
              <a:t>ändras</a:t>
            </a:r>
            <a:r>
              <a:rPr lang="en-GB" sz="2800" dirty="0"/>
              <a:t> </a:t>
            </a:r>
            <a:r>
              <a:rPr lang="en-GB" sz="2800" dirty="0" err="1"/>
              <a:t>löpande</a:t>
            </a:r>
            <a:r>
              <a:rPr lang="en-GB" sz="2800" dirty="0"/>
              <a:t>.</a:t>
            </a:r>
          </a:p>
          <a:p>
            <a:endParaRPr lang="en-GB" sz="3000" i="1" dirty="0"/>
          </a:p>
          <a:p>
            <a:r>
              <a:rPr lang="en-GB" sz="2400" i="1" dirty="0" err="1"/>
              <a:t>Exempel</a:t>
            </a:r>
            <a:r>
              <a:rPr lang="en-GB" sz="2400" i="1" dirty="0"/>
              <a:t> </a:t>
            </a:r>
            <a:r>
              <a:rPr lang="en-GB" sz="2400" i="1" dirty="0" err="1"/>
              <a:t>SortKey</a:t>
            </a:r>
            <a:r>
              <a:rPr lang="en-GB" sz="2400" i="1" dirty="0"/>
              <a:t> vid </a:t>
            </a:r>
            <a:r>
              <a:rPr lang="en-GB" sz="2400" i="1" dirty="0" err="1"/>
              <a:t>hybridsortering</a:t>
            </a:r>
            <a:r>
              <a:rPr lang="en-GB" sz="2400" i="1" dirty="0"/>
              <a:t>:			</a:t>
            </a:r>
            <a:r>
              <a:rPr lang="en-GB" sz="2400" i="1" dirty="0" err="1"/>
              <a:t>Exempel</a:t>
            </a:r>
            <a:r>
              <a:rPr lang="en-GB" sz="2400" i="1" dirty="0"/>
              <a:t> </a:t>
            </a:r>
            <a:r>
              <a:rPr lang="en-GB" sz="2400" i="1" dirty="0" err="1"/>
              <a:t>på</a:t>
            </a:r>
            <a:r>
              <a:rPr lang="en-GB" sz="2400" i="1" dirty="0"/>
              <a:t> </a:t>
            </a:r>
            <a:r>
              <a:rPr lang="en-GB" sz="2400" i="1" dirty="0" err="1"/>
              <a:t>SortKey</a:t>
            </a:r>
            <a:r>
              <a:rPr lang="en-GB" sz="2400" i="1" dirty="0"/>
              <a:t> vid full </a:t>
            </a:r>
            <a:r>
              <a:rPr lang="en-GB" sz="2400" i="1" dirty="0" err="1"/>
              <a:t>nummersortering</a:t>
            </a:r>
            <a:r>
              <a:rPr lang="en-GB" sz="2400" i="1" dirty="0"/>
              <a:t> (</a:t>
            </a:r>
            <a:r>
              <a:rPr lang="en-GB" sz="2400" i="1" dirty="0" err="1"/>
              <a:t>används</a:t>
            </a:r>
            <a:r>
              <a:rPr lang="en-GB" sz="2400" i="1" dirty="0"/>
              <a:t> </a:t>
            </a:r>
            <a:r>
              <a:rPr lang="en-GB" sz="2400" i="1" dirty="0" err="1"/>
              <a:t>ej</a:t>
            </a:r>
            <a:r>
              <a:rPr lang="en-GB" sz="2400" i="1" dirty="0"/>
              <a:t> </a:t>
            </a:r>
            <a:r>
              <a:rPr lang="en-GB" sz="2400" i="1" dirty="0" err="1"/>
              <a:t>idag</a:t>
            </a:r>
            <a:r>
              <a:rPr lang="en-GB" sz="2400" i="1" dirty="0"/>
              <a:t>):</a:t>
            </a:r>
            <a:endParaRPr lang="en-GB" sz="2400" dirty="0"/>
          </a:p>
          <a:p>
            <a:r>
              <a:rPr lang="en-GB" sz="2400" dirty="0">
                <a:highlight>
                  <a:srgbClr val="FFFF00"/>
                </a:highlight>
              </a:rPr>
              <a:t>STH_114 </a:t>
            </a:r>
            <a:r>
              <a:rPr lang="en-GB" sz="2400" strike="sngStrike" dirty="0"/>
              <a:t>34 1077</a:t>
            </a:r>
            <a:r>
              <a:rPr lang="en-GB" sz="2400" dirty="0"/>
              <a:t> – Lokalbunt/back			</a:t>
            </a:r>
            <a:r>
              <a:rPr lang="en-GB" sz="2400" dirty="0">
                <a:highlight>
                  <a:srgbClr val="FFFF00"/>
                </a:highlight>
              </a:rPr>
              <a:t>STH_A14</a:t>
            </a:r>
            <a:r>
              <a:rPr lang="en-GB" sz="2400" dirty="0"/>
              <a:t> </a:t>
            </a:r>
            <a:r>
              <a:rPr lang="en-GB" sz="2400" strike="sngStrike" dirty="0"/>
              <a:t>128 0777</a:t>
            </a:r>
            <a:r>
              <a:rPr lang="en-GB" sz="2400" dirty="0"/>
              <a:t> – </a:t>
            </a:r>
            <a:r>
              <a:rPr lang="en-GB" sz="2400" dirty="0" err="1"/>
              <a:t>Lokalbunt</a:t>
            </a:r>
            <a:endParaRPr lang="en-GB" sz="2400" dirty="0"/>
          </a:p>
          <a:p>
            <a:r>
              <a:rPr lang="en-US" sz="2400" dirty="0">
                <a:highlight>
                  <a:srgbClr val="FFFF00"/>
                </a:highlight>
              </a:rPr>
              <a:t>STH_11</a:t>
            </a:r>
            <a:r>
              <a:rPr lang="en-US" sz="2400" dirty="0">
                <a:highlight>
                  <a:srgbClr val="00FFFF"/>
                </a:highlight>
              </a:rPr>
              <a:t>4</a:t>
            </a:r>
            <a:r>
              <a:rPr lang="en-US" sz="2400" dirty="0"/>
              <a:t> </a:t>
            </a:r>
            <a:r>
              <a:rPr lang="en-US" sz="2400" strike="sngStrike" dirty="0"/>
              <a:t>34 1077</a:t>
            </a:r>
            <a:r>
              <a:rPr lang="en-US" sz="2400" dirty="0"/>
              <a:t> – Transbunt/back			</a:t>
            </a:r>
            <a:r>
              <a:rPr lang="en-GB" sz="2400" dirty="0">
                <a:highlight>
                  <a:srgbClr val="FFFF00"/>
                </a:highlight>
              </a:rPr>
              <a:t>STH_A</a:t>
            </a:r>
            <a:r>
              <a:rPr lang="en-GB" sz="2400" dirty="0">
                <a:highlight>
                  <a:srgbClr val="00FFFF"/>
                </a:highlight>
              </a:rPr>
              <a:t>14</a:t>
            </a:r>
            <a:r>
              <a:rPr lang="en-GB" sz="2400" dirty="0"/>
              <a:t> </a:t>
            </a:r>
            <a:r>
              <a:rPr lang="en-GB" sz="2400" strike="sngStrike" dirty="0"/>
              <a:t>128 0777</a:t>
            </a:r>
            <a:r>
              <a:rPr lang="en-GB" sz="2400" dirty="0"/>
              <a:t> – </a:t>
            </a:r>
            <a:r>
              <a:rPr lang="en-GB" sz="2400" dirty="0" err="1"/>
              <a:t>Transbunt</a:t>
            </a:r>
            <a:r>
              <a:rPr lang="en-GB" sz="2400" dirty="0"/>
              <a:t>/</a:t>
            </a:r>
            <a:r>
              <a:rPr lang="en-GB" sz="2400" dirty="0" err="1"/>
              <a:t>Lokalback</a:t>
            </a:r>
            <a:endParaRPr lang="en-GB" sz="2400" dirty="0"/>
          </a:p>
          <a:p>
            <a:r>
              <a:rPr lang="en-GB" sz="2400" dirty="0">
                <a:highlight>
                  <a:srgbClr val="FFFF00"/>
                </a:highlight>
              </a:rPr>
              <a:t>STH</a:t>
            </a:r>
            <a:r>
              <a:rPr lang="en-GB" sz="2400" dirty="0">
                <a:highlight>
                  <a:srgbClr val="00FFFF"/>
                </a:highlight>
              </a:rPr>
              <a:t>_114</a:t>
            </a:r>
            <a:r>
              <a:rPr lang="en-GB" sz="2400" dirty="0"/>
              <a:t> </a:t>
            </a:r>
            <a:r>
              <a:rPr lang="en-GB" sz="2400" strike="sngStrike" dirty="0"/>
              <a:t>34 1077</a:t>
            </a:r>
            <a:r>
              <a:rPr lang="en-GB" sz="2400" dirty="0"/>
              <a:t> – Transbunt/back			</a:t>
            </a:r>
            <a:r>
              <a:rPr lang="en-GB" sz="2400" dirty="0">
                <a:highlight>
                  <a:srgbClr val="FFFF00"/>
                </a:highlight>
              </a:rPr>
              <a:t>STH</a:t>
            </a:r>
            <a:r>
              <a:rPr lang="en-GB" sz="2400" dirty="0">
                <a:highlight>
                  <a:srgbClr val="00FFFF"/>
                </a:highlight>
              </a:rPr>
              <a:t>_A14</a:t>
            </a:r>
            <a:r>
              <a:rPr lang="en-GB" sz="2400" dirty="0"/>
              <a:t> </a:t>
            </a:r>
            <a:r>
              <a:rPr lang="en-GB" sz="2400" strike="sngStrike" dirty="0"/>
              <a:t>128 0777</a:t>
            </a:r>
            <a:r>
              <a:rPr lang="en-GB" sz="2400" dirty="0"/>
              <a:t> – </a:t>
            </a:r>
            <a:r>
              <a:rPr lang="en-GB" sz="2400" dirty="0" err="1"/>
              <a:t>Transbunt</a:t>
            </a:r>
            <a:r>
              <a:rPr lang="en-GB" sz="2400" dirty="0"/>
              <a:t>/back</a:t>
            </a:r>
          </a:p>
          <a:p>
            <a:r>
              <a:rPr lang="en-GB" sz="2400" dirty="0"/>
              <a:t> </a:t>
            </a:r>
          </a:p>
          <a:p>
            <a:r>
              <a:rPr lang="en-GB" sz="2400" i="1" dirty="0"/>
              <a:t>Förklaring: 					</a:t>
            </a:r>
            <a:r>
              <a:rPr lang="en-GB" sz="2400" i="1" dirty="0" err="1"/>
              <a:t>Förklaring</a:t>
            </a:r>
            <a:r>
              <a:rPr lang="en-GB" sz="2400" i="1" dirty="0"/>
              <a:t>:</a:t>
            </a:r>
            <a:endParaRPr lang="en-GB" sz="2400" dirty="0"/>
          </a:p>
          <a:p>
            <a:r>
              <a:rPr lang="en-GB" sz="2400" dirty="0"/>
              <a:t>STH = </a:t>
            </a:r>
            <a:r>
              <a:rPr lang="en-GB" sz="2400" dirty="0" err="1"/>
              <a:t>Destniation</a:t>
            </a:r>
            <a:r>
              <a:rPr lang="en-GB" sz="2400" dirty="0"/>
              <a:t>				STH = Destination</a:t>
            </a:r>
          </a:p>
          <a:p>
            <a:r>
              <a:rPr lang="en-GB" sz="2400" dirty="0"/>
              <a:t>114 34 = </a:t>
            </a:r>
            <a:r>
              <a:rPr lang="en-GB" sz="2400" dirty="0" err="1"/>
              <a:t>femställigt</a:t>
            </a:r>
            <a:r>
              <a:rPr lang="en-GB" sz="2400" dirty="0"/>
              <a:t> </a:t>
            </a:r>
            <a:r>
              <a:rPr lang="en-GB" sz="2400" dirty="0" err="1"/>
              <a:t>postnummer</a:t>
            </a:r>
            <a:r>
              <a:rPr lang="en-GB" sz="2400" dirty="0"/>
              <a:t>			A, B, C </a:t>
            </a:r>
            <a:r>
              <a:rPr lang="en-GB" sz="2400" dirty="0" err="1"/>
              <a:t>eller</a:t>
            </a:r>
            <a:r>
              <a:rPr lang="en-GB" sz="2400" dirty="0"/>
              <a:t> D = Dag			</a:t>
            </a:r>
          </a:p>
          <a:p>
            <a:r>
              <a:rPr lang="en-GB" sz="2400" dirty="0"/>
              <a:t>34 = </a:t>
            </a:r>
            <a:r>
              <a:rPr lang="en-GB" sz="2400" dirty="0" err="1"/>
              <a:t>Skåp</a:t>
            </a:r>
            <a:r>
              <a:rPr lang="en-GB" sz="2400" dirty="0"/>
              <a:t>					14 = </a:t>
            </a:r>
            <a:r>
              <a:rPr lang="en-GB" sz="2400" dirty="0" err="1"/>
              <a:t>Grupp</a:t>
            </a:r>
            <a:endParaRPr lang="en-GB" sz="2400" dirty="0"/>
          </a:p>
          <a:p>
            <a:r>
              <a:rPr lang="en-GB" sz="2400" dirty="0"/>
              <a:t>1077 = </a:t>
            </a:r>
            <a:r>
              <a:rPr lang="en-GB" sz="2400" dirty="0" err="1"/>
              <a:t>Fack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skåp</a:t>
            </a:r>
            <a:r>
              <a:rPr lang="en-GB" sz="2400" dirty="0"/>
              <a:t>				128 = </a:t>
            </a:r>
            <a:r>
              <a:rPr lang="en-GB" sz="2400" dirty="0" err="1"/>
              <a:t>Område</a:t>
            </a:r>
            <a:r>
              <a:rPr lang="en-GB" sz="2400" dirty="0"/>
              <a:t> (</a:t>
            </a:r>
            <a:r>
              <a:rPr lang="en-GB" sz="2400" dirty="0" err="1"/>
              <a:t>Skåp</a:t>
            </a:r>
            <a:r>
              <a:rPr lang="en-GB" sz="2400" dirty="0"/>
              <a:t> </a:t>
            </a:r>
            <a:r>
              <a:rPr lang="en-GB" sz="2400" dirty="0" err="1"/>
              <a:t>hos</a:t>
            </a:r>
            <a:r>
              <a:rPr lang="en-GB" sz="2400" dirty="0"/>
              <a:t> CityMail)</a:t>
            </a:r>
          </a:p>
          <a:p>
            <a:r>
              <a:rPr lang="en-GB" sz="2400" dirty="0"/>
              <a:t>					0777 = </a:t>
            </a:r>
            <a:r>
              <a:rPr lang="en-GB" sz="2400" dirty="0" err="1"/>
              <a:t>Fack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skåp</a:t>
            </a:r>
            <a:endParaRPr lang="en-GB" sz="2400" dirty="0"/>
          </a:p>
          <a:p>
            <a:r>
              <a:rPr lang="en-GB" sz="2400" dirty="0"/>
              <a:t>			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21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7C15D8B-A2D0-4150-B9AB-0BB7FD9B8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7777" y="1878676"/>
            <a:ext cx="8274503" cy="1116594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AA593155-259C-43E6-B0B4-A4ADADBC48D3}"/>
              </a:ext>
            </a:extLst>
          </p:cNvPr>
          <p:cNvSpPr/>
          <p:nvPr/>
        </p:nvSpPr>
        <p:spPr>
          <a:xfrm>
            <a:off x="18393389" y="2799653"/>
            <a:ext cx="210906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122" y="1033983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Sortering och buntning från POP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420A-D85B-4D87-9477-ACD81B4D3F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4077" y="2239347"/>
            <a:ext cx="19608378" cy="11165949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accent3"/>
              </a:buClr>
            </a:pPr>
            <a:r>
              <a:rPr lang="sv-SE" sz="4000" b="1" dirty="0"/>
              <a:t>Nya HN-koder</a:t>
            </a:r>
          </a:p>
          <a:p>
            <a:pPr>
              <a:buClr>
                <a:schemeClr val="accent3"/>
              </a:buClr>
            </a:pPr>
            <a:r>
              <a:rPr lang="sv-SE" sz="4000" dirty="0"/>
              <a:t>För alla destinationer används i dagsläget postnummer- och/eller </a:t>
            </a:r>
          </a:p>
          <a:p>
            <a:pPr>
              <a:buClr>
                <a:schemeClr val="accent3"/>
              </a:buClr>
            </a:pPr>
            <a:r>
              <a:rPr lang="sv-SE" sz="4000" dirty="0"/>
              <a:t>hybridsortering vilket innebär att dag-elementet (utdelningsdag)                                                        		     </a:t>
            </a:r>
          </a:p>
          <a:p>
            <a:pPr>
              <a:buClr>
                <a:schemeClr val="accent3"/>
              </a:buClr>
            </a:pPr>
            <a:r>
              <a:rPr lang="sv-SE" sz="4000" dirty="0"/>
              <a:t>inte finns med i HN-kod.</a:t>
            </a:r>
          </a:p>
          <a:p>
            <a:pPr>
              <a:buClr>
                <a:schemeClr val="accent3"/>
              </a:buClr>
            </a:pPr>
            <a:endParaRPr lang="sv-SE" sz="4000" dirty="0"/>
          </a:p>
          <a:p>
            <a:pPr>
              <a:buClr>
                <a:schemeClr val="accent3"/>
              </a:buClr>
            </a:pPr>
            <a:r>
              <a:rPr lang="sv-SE" sz="4000" dirty="0"/>
              <a:t>Exempel:</a:t>
            </a:r>
          </a:p>
          <a:p>
            <a:pPr>
              <a:buClr>
                <a:schemeClr val="accent3"/>
              </a:buClr>
            </a:pPr>
            <a:r>
              <a:rPr lang="sv-SE" sz="4000" dirty="0"/>
              <a:t>Gammal HN-kod									       CM 111</a:t>
            </a:r>
            <a:br>
              <a:rPr lang="sv-SE" sz="4000" dirty="0"/>
            </a:br>
            <a:r>
              <a:rPr lang="sv-SE" sz="4000" dirty="0"/>
              <a:t>LOKAL</a:t>
            </a:r>
          </a:p>
          <a:p>
            <a:r>
              <a:rPr lang="sv-SE" sz="4000" dirty="0"/>
              <a:t>Ny HN-kod</a:t>
            </a:r>
            <a:br>
              <a:rPr lang="sv-SE" sz="4000" dirty="0"/>
            </a:br>
            <a:r>
              <a:rPr lang="sv-SE" sz="4000" dirty="0"/>
              <a:t>LOKAL STH//111</a:t>
            </a:r>
            <a:br>
              <a:rPr lang="sv-SE" sz="4000" dirty="0">
                <a:solidFill>
                  <a:srgbClr val="717074"/>
                </a:solidFill>
              </a:rPr>
            </a:br>
            <a:endParaRPr lang="sv-SE" sz="4000" dirty="0">
              <a:solidFill>
                <a:srgbClr val="717074"/>
              </a:solidFill>
            </a:endParaRPr>
          </a:p>
          <a:p>
            <a:pPr>
              <a:buClr>
                <a:schemeClr val="accent3"/>
              </a:buClr>
            </a:pPr>
            <a:r>
              <a:rPr lang="sv-SE" sz="4000" dirty="0"/>
              <a:t>Beroende på buntnivå kan HN-koden innehålla olika många tecken. </a:t>
            </a:r>
          </a:p>
          <a:p>
            <a:pPr>
              <a:buClr>
                <a:schemeClr val="accent3"/>
              </a:buClr>
            </a:pPr>
            <a:r>
              <a:rPr lang="sv-SE" sz="4000" dirty="0"/>
              <a:t>Exempel:	LOKAL STH//111/43</a:t>
            </a:r>
          </a:p>
          <a:p>
            <a:pPr>
              <a:buClr>
                <a:schemeClr val="accent3"/>
              </a:buClr>
            </a:pPr>
            <a:endParaRPr lang="en-GB" sz="4000" dirty="0"/>
          </a:p>
          <a:p>
            <a:pPr>
              <a:buClr>
                <a:schemeClr val="accent3"/>
              </a:buClr>
            </a:pPr>
            <a:r>
              <a:rPr lang="en-GB" sz="4000" dirty="0" err="1"/>
              <a:t>Placera</a:t>
            </a:r>
            <a:r>
              <a:rPr lang="en-GB" sz="4000" dirty="0"/>
              <a:t> </a:t>
            </a:r>
            <a:r>
              <a:rPr lang="en-GB" sz="4000" dirty="0" err="1"/>
              <a:t>gärna</a:t>
            </a:r>
            <a:r>
              <a:rPr lang="en-GB" sz="4000" dirty="0"/>
              <a:t> </a:t>
            </a:r>
            <a:r>
              <a:rPr lang="en-GB" sz="4000" dirty="0" err="1"/>
              <a:t>SortKey</a:t>
            </a:r>
            <a:r>
              <a:rPr lang="en-GB" sz="4000" dirty="0"/>
              <a:t> 4 </a:t>
            </a:r>
            <a:r>
              <a:rPr lang="en-GB" sz="4000" dirty="0" err="1"/>
              <a:t>mellanslag</a:t>
            </a:r>
            <a:r>
              <a:rPr lang="en-GB" sz="4000" dirty="0"/>
              <a:t> till </a:t>
            </a:r>
            <a:r>
              <a:rPr lang="en-GB" sz="4000" dirty="0" err="1"/>
              <a:t>höger</a:t>
            </a:r>
            <a:r>
              <a:rPr lang="en-GB" sz="4000" dirty="0"/>
              <a:t> om </a:t>
            </a:r>
            <a:r>
              <a:rPr lang="en-GB" sz="4000" dirty="0" err="1"/>
              <a:t>adressen</a:t>
            </a:r>
            <a:r>
              <a:rPr lang="en-GB" sz="4000" dirty="0"/>
              <a:t>,		 			      </a:t>
            </a:r>
          </a:p>
          <a:p>
            <a:pPr>
              <a:buClr>
                <a:schemeClr val="accent3"/>
              </a:buClr>
            </a:pPr>
            <a:r>
              <a:rPr lang="en-GB" sz="4000" dirty="0" err="1"/>
              <a:t>på</a:t>
            </a:r>
            <a:r>
              <a:rPr lang="en-GB" sz="4000" dirty="0"/>
              <a:t> samma rad </a:t>
            </a:r>
            <a:r>
              <a:rPr lang="en-GB" sz="4000" dirty="0" err="1"/>
              <a:t>som</a:t>
            </a:r>
            <a:r>
              <a:rPr lang="en-GB" sz="4000" dirty="0"/>
              <a:t> </a:t>
            </a:r>
            <a:r>
              <a:rPr lang="en-GB" sz="4000" dirty="0" err="1"/>
              <a:t>gatuadress</a:t>
            </a:r>
            <a:r>
              <a:rPr lang="en-GB" sz="4000" dirty="0"/>
              <a:t> </a:t>
            </a:r>
            <a:r>
              <a:rPr lang="en-GB" sz="4000" dirty="0" err="1"/>
              <a:t>och</a:t>
            </a:r>
            <a:r>
              <a:rPr lang="en-GB" sz="4000" dirty="0"/>
              <a:t> HN-</a:t>
            </a:r>
            <a:r>
              <a:rPr lang="en-GB" sz="4000" dirty="0" err="1"/>
              <a:t>kod</a:t>
            </a:r>
            <a:r>
              <a:rPr lang="en-GB" sz="4000" dirty="0"/>
              <a:t> på samma rad 					  </a:t>
            </a:r>
            <a:r>
              <a:rPr lang="en-GB" sz="4000" dirty="0" err="1"/>
              <a:t>som</a:t>
            </a:r>
            <a:r>
              <a:rPr lang="en-GB" sz="4000" dirty="0"/>
              <a:t> </a:t>
            </a:r>
          </a:p>
          <a:p>
            <a:pPr>
              <a:buClr>
                <a:schemeClr val="accent3"/>
              </a:buClr>
            </a:pPr>
            <a:r>
              <a:rPr lang="en-GB" sz="4000" dirty="0" err="1"/>
              <a:t>postnummer</a:t>
            </a:r>
            <a:r>
              <a:rPr lang="en-GB" sz="4000" dirty="0"/>
              <a:t>, se </a:t>
            </a:r>
            <a:r>
              <a:rPr lang="en-GB" sz="4000" dirty="0" err="1"/>
              <a:t>bildexempel</a:t>
            </a:r>
            <a:r>
              <a:rPr lang="en-GB" sz="4000" dirty="0"/>
              <a:t>.</a:t>
            </a:r>
          </a:p>
          <a:p>
            <a:pPr>
              <a:buClr>
                <a:schemeClr val="accent3"/>
              </a:buClr>
            </a:pPr>
            <a:r>
              <a:rPr lang="en-GB" sz="4000" dirty="0" err="1"/>
              <a:t>Alternativt</a:t>
            </a:r>
            <a:r>
              <a:rPr lang="en-GB" sz="4000" dirty="0"/>
              <a:t> </a:t>
            </a:r>
            <a:r>
              <a:rPr lang="en-GB" sz="4000" dirty="0" err="1"/>
              <a:t>ovanför</a:t>
            </a:r>
            <a:r>
              <a:rPr lang="en-GB" sz="4000" dirty="0"/>
              <a:t> </a:t>
            </a:r>
            <a:r>
              <a:rPr lang="en-GB" sz="4000" dirty="0" err="1"/>
              <a:t>adressen</a:t>
            </a:r>
            <a:r>
              <a:rPr lang="en-GB" sz="4000" dirty="0"/>
              <a:t>, se </a:t>
            </a:r>
            <a:r>
              <a:rPr lang="en-GB" sz="4000" dirty="0" err="1"/>
              <a:t>exempel</a:t>
            </a:r>
            <a:r>
              <a:rPr lang="en-GB" sz="4000" dirty="0"/>
              <a:t> </a:t>
            </a:r>
            <a:r>
              <a:rPr lang="en-GB" sz="4000" dirty="0" err="1"/>
              <a:t>nästa</a:t>
            </a:r>
            <a:r>
              <a:rPr lang="en-GB" sz="4000" dirty="0"/>
              <a:t> </a:t>
            </a:r>
            <a:r>
              <a:rPr lang="en-GB" sz="4000" dirty="0" err="1"/>
              <a:t>sida</a:t>
            </a:r>
            <a:r>
              <a:rPr lang="en-GB" sz="4000" dirty="0"/>
              <a:t>.</a:t>
            </a:r>
          </a:p>
          <a:p>
            <a:r>
              <a:rPr lang="en-GB" sz="4000" dirty="0"/>
              <a:t>Storlek och typsnitt på SortKey ska </a:t>
            </a:r>
            <a:r>
              <a:rPr lang="en-GB" sz="4000" dirty="0" err="1"/>
              <a:t>vara</a:t>
            </a:r>
            <a:r>
              <a:rPr lang="en-GB" sz="4000" dirty="0"/>
              <a:t> samma som adressen. 			 	                         </a:t>
            </a:r>
          </a:p>
          <a:p>
            <a:r>
              <a:rPr lang="en-GB" sz="4000" dirty="0"/>
              <a:t>Om adress </a:t>
            </a:r>
            <a:r>
              <a:rPr lang="en-GB" sz="4000" dirty="0" err="1"/>
              <a:t>är</a:t>
            </a:r>
            <a:r>
              <a:rPr lang="en-GB" sz="4000" dirty="0"/>
              <a:t> </a:t>
            </a:r>
            <a:r>
              <a:rPr lang="en-GB" sz="4000" dirty="0" err="1"/>
              <a:t>mindre</a:t>
            </a:r>
            <a:r>
              <a:rPr lang="en-GB" sz="4000" dirty="0"/>
              <a:t> än 8 punkter ska SortKey vara minst 8 punkter. </a:t>
            </a:r>
          </a:p>
          <a:p>
            <a:r>
              <a:rPr lang="en-GB" dirty="0"/>
              <a:t> </a:t>
            </a:r>
          </a:p>
          <a:p>
            <a:pPr>
              <a:buClr>
                <a:schemeClr val="accent3"/>
              </a:buClr>
            </a:pPr>
            <a:endParaRPr lang="sv-SE" sz="28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A7707C9-615E-4BB9-B23E-8E712E596E47}"/>
              </a:ext>
            </a:extLst>
          </p:cNvPr>
          <p:cNvSpPr txBox="1"/>
          <p:nvPr/>
        </p:nvSpPr>
        <p:spPr>
          <a:xfrm>
            <a:off x="18513001" y="2995736"/>
            <a:ext cx="181331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600" b="1" dirty="0">
                <a:solidFill>
                  <a:srgbClr val="000000"/>
                </a:solidFill>
              </a:rPr>
              <a:t>STH 111 43 0345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0DA795F-0131-4C3B-9B6A-3A4C144D6A88}"/>
              </a:ext>
            </a:extLst>
          </p:cNvPr>
          <p:cNvSpPr txBox="1"/>
          <p:nvPr/>
        </p:nvSpPr>
        <p:spPr>
          <a:xfrm>
            <a:off x="18514924" y="3241298"/>
            <a:ext cx="207559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00"/>
                </a:solidFill>
              </a:rPr>
              <a:t>LOKAL STH//111</a:t>
            </a:r>
          </a:p>
        </p:txBody>
      </p:sp>
    </p:spTree>
    <p:extLst>
      <p:ext uri="{BB962C8B-B14F-4D97-AF65-F5344CB8AC3E}">
        <p14:creationId xmlns:p14="http://schemas.microsoft.com/office/powerpoint/2010/main" val="15696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138B9B-4BCC-455D-BC1D-FBCBB5A4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Packning och märkning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F842C6-6AE3-4099-A3FE-B3CF813A523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919" y="2234157"/>
            <a:ext cx="11766365" cy="110443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v-SE" sz="2800" b="1" dirty="0"/>
              <a:t>Buntar</a:t>
            </a:r>
            <a:br>
              <a:rPr lang="sv-SE" sz="2800" dirty="0"/>
            </a:br>
            <a:r>
              <a:rPr lang="sv-SE" sz="2800" dirty="0"/>
              <a:t>Buntas med hjälp av stöd för buntlogik i filen, kolumn </a:t>
            </a:r>
            <a:r>
              <a:rPr lang="sv-SE" sz="2800" dirty="0" err="1"/>
              <a:t>BundleKey</a:t>
            </a:r>
            <a:r>
              <a:rPr lang="sv-SE" sz="2800" dirty="0"/>
              <a:t>. Transbuntar märks med Trans.</a:t>
            </a:r>
          </a:p>
          <a:p>
            <a:br>
              <a:rPr lang="sv-SE" sz="2800" dirty="0"/>
            </a:br>
            <a:r>
              <a:rPr lang="sv-SE" sz="2800" b="1" dirty="0"/>
              <a:t>Backar</a:t>
            </a:r>
          </a:p>
          <a:p>
            <a:r>
              <a:rPr lang="sv-SE" sz="2800" dirty="0"/>
              <a:t>Försändelser i backar packas separat efter ”Destination, och postnummer eller dag”.</a:t>
            </a:r>
          </a:p>
          <a:p>
            <a:r>
              <a:rPr lang="sv-SE" sz="2800" dirty="0"/>
              <a:t>Om fler än ett treställigt postnummer eller en grupp packas i samma back, ska det flaggas mellan postnumren eller grupperna och backen märks upp enligt destination.</a:t>
            </a:r>
          </a:p>
          <a:p>
            <a:r>
              <a:rPr lang="sv-SE" sz="2200" dirty="0"/>
              <a:t>OBS! </a:t>
            </a:r>
            <a:r>
              <a:rPr lang="sv-SE" sz="2200" dirty="0" err="1"/>
              <a:t>SortKey</a:t>
            </a:r>
            <a:r>
              <a:rPr lang="sv-SE" sz="2200" dirty="0"/>
              <a:t> och HN-kod är tidiga utkast och deras utseende kommer att ändras.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sz="1800" dirty="0"/>
          </a:p>
          <a:p>
            <a:r>
              <a:rPr lang="sv-SE" sz="1800" dirty="0" err="1"/>
              <a:t>ff</a:t>
            </a:r>
            <a:endParaRPr lang="sv-SE" sz="18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69D8691-FDC2-48C7-BA3F-39C284DCC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038" y="8036235"/>
            <a:ext cx="3893438" cy="5376341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B477C52F-2A8B-4D3A-8FED-78E9AF203E83}"/>
              </a:ext>
            </a:extLst>
          </p:cNvPr>
          <p:cNvSpPr/>
          <p:nvPr/>
        </p:nvSpPr>
        <p:spPr>
          <a:xfrm>
            <a:off x="5695787" y="8556140"/>
            <a:ext cx="51837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 STH//111 </a:t>
            </a:r>
            <a:r>
              <a:rPr lang="sv-SE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</a:p>
          <a:p>
            <a:r>
              <a:rPr lang="sv-S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 STH/A/1/14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28C05DD-8CCC-4733-9C59-D93E180204B4}"/>
              </a:ext>
            </a:extLst>
          </p:cNvPr>
          <p:cNvSpPr txBox="1"/>
          <p:nvPr/>
        </p:nvSpPr>
        <p:spPr>
          <a:xfrm rot="21425537">
            <a:off x="3983871" y="9024223"/>
            <a:ext cx="13586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</a:t>
            </a:r>
            <a:r>
              <a:rPr lang="sv-SE" sz="1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GB" sz="1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D5607E7-EE7A-4480-9131-8B4EFE087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163" y="7463663"/>
            <a:ext cx="7334250" cy="48387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545135C-8700-426F-A69A-35B9EFC5D9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6933" y="9456717"/>
            <a:ext cx="733425" cy="466725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C21CB23-4BB0-4AA8-BF69-7B0D1204C7D2}"/>
              </a:ext>
            </a:extLst>
          </p:cNvPr>
          <p:cNvSpPr txBox="1"/>
          <p:nvPr/>
        </p:nvSpPr>
        <p:spPr>
          <a:xfrm>
            <a:off x="12856125" y="8858384"/>
            <a:ext cx="8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</a:t>
            </a:r>
          </a:p>
          <a:p>
            <a:pPr algn="ctr"/>
            <a:r>
              <a:rPr lang="sv-SE" sz="1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sz="1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A957864-8232-412C-BCDD-4E1D4C5082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7517" y="1785268"/>
            <a:ext cx="8190476" cy="4771429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70D2AF17-A2CD-43ED-A8FA-79EADDF98BC1}"/>
              </a:ext>
            </a:extLst>
          </p:cNvPr>
          <p:cNvSpPr/>
          <p:nvPr/>
        </p:nvSpPr>
        <p:spPr>
          <a:xfrm>
            <a:off x="18941141" y="3661611"/>
            <a:ext cx="2071398" cy="324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STH 111 43 0345</a:t>
            </a:r>
            <a:endParaRPr lang="en-GB" sz="2000" b="1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7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053EB9-DC2C-4CB7-8C9B-C26F1D2A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Avskiljning och packning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AC2217-7230-49EA-BD36-FBE686E7218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33166" y="2925269"/>
            <a:ext cx="19694525" cy="9431337"/>
          </a:xfrm>
        </p:spPr>
        <p:txBody>
          <a:bodyPr>
            <a:normAutofit/>
          </a:bodyPr>
          <a:lstStyle/>
          <a:p>
            <a:r>
              <a:rPr lang="sv-SE" sz="2800" dirty="0"/>
              <a:t>I möjligaste mån ska packning ske på ett sådant sätt att en back så långt som möjligt innehåller endast ett tre- eller fem-</a:t>
            </a:r>
            <a:r>
              <a:rPr lang="sv-SE" sz="2800" dirty="0" err="1"/>
              <a:t>ställigt</a:t>
            </a:r>
            <a:r>
              <a:rPr lang="sv-SE" sz="2800" dirty="0"/>
              <a:t> postnummer eller en grupp.</a:t>
            </a:r>
          </a:p>
          <a:p>
            <a:pPr marL="228600" indent="-228600"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defRPr/>
            </a:pPr>
            <a:endParaRPr lang="sv-SE" sz="2800" dirty="0"/>
          </a:p>
          <a:p>
            <a:pPr marL="228600" indent="-228600"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defRPr/>
            </a:pPr>
            <a:r>
              <a:rPr lang="sv-SE" sz="2800" kern="0" dirty="0"/>
              <a:t>Hellre backen är halvfull med ett postnummer eller en grupp än att den är helt full och uppdelad på flera. 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</a:pPr>
            <a:r>
              <a:rPr lang="sv-SE" sz="2800" dirty="0"/>
              <a:t>Buntar som packas direkt på pall ska normalt bara innehålla försändelser till mottagare inom samma postnummer eller grupp.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</a:pPr>
            <a:r>
              <a:rPr lang="sv-SE" sz="2800" dirty="0"/>
              <a:t>Varje lokalbunt ska vara tydligt märkt med postnummer eller grupp. </a:t>
            </a:r>
          </a:p>
          <a:p>
            <a:pPr marL="228600" indent="-228600"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defRPr/>
            </a:pPr>
            <a:endParaRPr lang="sv-SE" sz="2800" kern="0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01FCECB-41E7-468E-937A-CF50065A5A7D}"/>
              </a:ext>
            </a:extLst>
          </p:cNvPr>
          <p:cNvSpPr/>
          <p:nvPr/>
        </p:nvSpPr>
        <p:spPr>
          <a:xfrm rot="20129433">
            <a:off x="15874109" y="8147158"/>
            <a:ext cx="1445973" cy="83061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3974BBF-C6A2-468A-8B84-1042E95DF6E4}"/>
              </a:ext>
            </a:extLst>
          </p:cNvPr>
          <p:cNvSpPr/>
          <p:nvPr/>
        </p:nvSpPr>
        <p:spPr>
          <a:xfrm>
            <a:off x="14984876" y="8679899"/>
            <a:ext cx="472632" cy="36231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C25E5F8-9664-4BF0-A0BE-22D0D9AF54CD}"/>
              </a:ext>
            </a:extLst>
          </p:cNvPr>
          <p:cNvSpPr/>
          <p:nvPr/>
        </p:nvSpPr>
        <p:spPr>
          <a:xfrm>
            <a:off x="12758169" y="8557405"/>
            <a:ext cx="686715" cy="2139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3C9C059-19C8-46C9-927E-7EFF7E91FE8C}"/>
              </a:ext>
            </a:extLst>
          </p:cNvPr>
          <p:cNvSpPr/>
          <p:nvPr/>
        </p:nvSpPr>
        <p:spPr>
          <a:xfrm>
            <a:off x="5632750" y="8669508"/>
            <a:ext cx="828135" cy="21152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A1C8E16-8832-4032-9571-5DFFF719BDEF}"/>
              </a:ext>
            </a:extLst>
          </p:cNvPr>
          <p:cNvSpPr/>
          <p:nvPr/>
        </p:nvSpPr>
        <p:spPr>
          <a:xfrm>
            <a:off x="1733649" y="7149383"/>
            <a:ext cx="12188825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defRPr/>
            </a:pPr>
            <a:r>
              <a:rPr lang="sv-SE" sz="3200" b="1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Avskiljning/flaggning kan </a:t>
            </a:r>
            <a:br>
              <a:rPr lang="sv-SE" sz="3200" b="1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 på följande sätt: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skiljelappar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färgmarkering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vändning av kuvert </a:t>
            </a:r>
            <a:b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(endast C5 och mindre format)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vändning av tidning </a:t>
            </a:r>
            <a:b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(180°, hela nummerserien)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ADDD2F3-9282-4AE2-A1E6-E7FB49048FF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749" y="7043409"/>
            <a:ext cx="8048799" cy="395207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8B80173-8CC8-49B1-AA21-4FD5021AFCE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2593" y="7066172"/>
            <a:ext cx="8048799" cy="395207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9853797F-116A-40EE-9E3D-72497B982B95}"/>
              </a:ext>
            </a:extLst>
          </p:cNvPr>
          <p:cNvSpPr txBox="1"/>
          <p:nvPr/>
        </p:nvSpPr>
        <p:spPr>
          <a:xfrm>
            <a:off x="21027208" y="10459636"/>
            <a:ext cx="14485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en-GB" sz="16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1B8EEA87-F2C7-4A5B-B32C-CA820A49B26D}"/>
              </a:ext>
            </a:extLst>
          </p:cNvPr>
          <p:cNvSpPr txBox="1"/>
          <p:nvPr/>
        </p:nvSpPr>
        <p:spPr>
          <a:xfrm>
            <a:off x="21428174" y="10121082"/>
            <a:ext cx="14485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en-GB" sz="1600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4D562ED6-926E-4DC2-B611-5B20FE131619}"/>
              </a:ext>
            </a:extLst>
          </p:cNvPr>
          <p:cNvSpPr txBox="1"/>
          <p:nvPr/>
        </p:nvSpPr>
        <p:spPr>
          <a:xfrm>
            <a:off x="21976971" y="9782528"/>
            <a:ext cx="14485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en-GB" sz="1600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ED1EC1E2-2886-4A04-B52A-8B6E9C3DE66B}"/>
              </a:ext>
            </a:extLst>
          </p:cNvPr>
          <p:cNvSpPr txBox="1"/>
          <p:nvPr/>
        </p:nvSpPr>
        <p:spPr>
          <a:xfrm>
            <a:off x="22520734" y="9415957"/>
            <a:ext cx="14485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A4</a:t>
            </a:r>
            <a:endParaRPr lang="en-GB" sz="16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2A2CD34-8B63-48AA-9523-6E2F066BF835}"/>
              </a:ext>
            </a:extLst>
          </p:cNvPr>
          <p:cNvSpPr txBox="1"/>
          <p:nvPr/>
        </p:nvSpPr>
        <p:spPr>
          <a:xfrm>
            <a:off x="6677323" y="11402499"/>
            <a:ext cx="7038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Flaggning postnummer- och/eller hybridsortering</a:t>
            </a:r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10C3063-AA19-431E-AB0B-B51DCA2C3EF1}"/>
              </a:ext>
            </a:extLst>
          </p:cNvPr>
          <p:cNvSpPr txBox="1"/>
          <p:nvPr/>
        </p:nvSpPr>
        <p:spPr>
          <a:xfrm>
            <a:off x="15315761" y="11402499"/>
            <a:ext cx="54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Flaggning full nummersortering</a:t>
            </a:r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D396A3B4-45AC-45B5-8418-932907591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6995" y="8881035"/>
            <a:ext cx="572986" cy="20925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084617BB-A04A-4597-BFD1-0D82CBFB7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8973" y="8831716"/>
            <a:ext cx="476498" cy="255198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ED02656C-1474-4DA4-A7CF-2216982AE817}"/>
              </a:ext>
            </a:extLst>
          </p:cNvPr>
          <p:cNvSpPr/>
          <p:nvPr/>
        </p:nvSpPr>
        <p:spPr>
          <a:xfrm>
            <a:off x="15965824" y="8341345"/>
            <a:ext cx="828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</a:t>
            </a:r>
          </a:p>
          <a:p>
            <a:pPr algn="ctr"/>
            <a:r>
              <a:rPr lang="sv-SE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sz="1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FC8D1756-0E46-4CD1-82F7-A6DA1CBE2FDA}"/>
              </a:ext>
            </a:extLst>
          </p:cNvPr>
          <p:cNvSpPr/>
          <p:nvPr/>
        </p:nvSpPr>
        <p:spPr>
          <a:xfrm>
            <a:off x="7446995" y="8315805"/>
            <a:ext cx="572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 12</a:t>
            </a:r>
            <a:endParaRPr lang="en-GB" sz="1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AD7B2C-B7DD-43B3-8E1E-5080451A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Avskiljning och packning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194776-8701-4793-B404-0E2FD81D38D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986"/>
            <a:ext cx="17823471" cy="8597445"/>
          </a:xfrm>
        </p:spPr>
        <p:txBody>
          <a:bodyPr>
            <a:normAutofit/>
          </a:bodyPr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defRPr/>
            </a:pPr>
            <a:r>
              <a:rPr lang="sv-SE" sz="2800" dirty="0"/>
              <a:t>Försändelserna ska vara sorterade i stigande eller fallande ordning inom postnummer eller grupp.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		B</a:t>
            </a:r>
            <a:r>
              <a:rPr lang="en-GB" sz="2800" dirty="0"/>
              <a:t>ack					Bunt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EBF7227-BAAD-4E33-9229-8109A2989220}"/>
              </a:ext>
            </a:extLst>
          </p:cNvPr>
          <p:cNvSpPr/>
          <p:nvPr/>
        </p:nvSpPr>
        <p:spPr>
          <a:xfrm>
            <a:off x="7333520" y="7237542"/>
            <a:ext cx="914400" cy="3641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092EEEC-989E-4E26-AC69-BA00C9A5A31E}"/>
              </a:ext>
            </a:extLst>
          </p:cNvPr>
          <p:cNvSpPr/>
          <p:nvPr/>
        </p:nvSpPr>
        <p:spPr>
          <a:xfrm>
            <a:off x="4839119" y="7177178"/>
            <a:ext cx="914400" cy="24243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694C74D-25D5-4979-BAC1-9A7A2D8FD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13" y="4327654"/>
            <a:ext cx="7381875" cy="581977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E751B8C-E38D-45EE-B299-CD8186F1E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536" y="5786929"/>
            <a:ext cx="9639300" cy="362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0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176" y="980112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Packordning vid hybridsortering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B060651-767E-4F30-9B8C-A28AF5AFE4B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3176" y="2459858"/>
            <a:ext cx="20437151" cy="9431337"/>
          </a:xfrm>
        </p:spPr>
        <p:txBody>
          <a:bodyPr>
            <a:normAutofit fontScale="92500" lnSpcReduction="10000"/>
          </a:bodyPr>
          <a:lstStyle/>
          <a:p>
            <a:r>
              <a:rPr lang="sv-SE" sz="3200" b="1" dirty="0"/>
              <a:t>Lokalbuntar följs av transbuntar i respektive destination.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Exempel:</a:t>
            </a:r>
          </a:p>
          <a:p>
            <a:pPr marL="457200" indent="-4572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STH LOKAL</a:t>
            </a:r>
            <a:br>
              <a:rPr lang="sv-SE" sz="2800" dirty="0"/>
            </a:br>
            <a:r>
              <a:rPr lang="sv-SE" sz="2800" dirty="0"/>
              <a:t>- Lokalbuntar både med och utan </a:t>
            </a:r>
            <a:r>
              <a:rPr lang="sv-SE" sz="2800" dirty="0" err="1"/>
              <a:t>SortKey</a:t>
            </a:r>
            <a:endParaRPr lang="sv-SE" sz="2800" dirty="0"/>
          </a:p>
          <a:p>
            <a:pPr marL="457200" indent="-4572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STH TRANS</a:t>
            </a:r>
            <a:br>
              <a:rPr lang="sv-SE" sz="2800" dirty="0"/>
            </a:br>
            <a:r>
              <a:rPr lang="sv-SE" sz="2800" dirty="0"/>
              <a:t>- Transbuntar med och utan </a:t>
            </a:r>
            <a:r>
              <a:rPr lang="sv-SE" sz="2800" dirty="0" err="1"/>
              <a:t>SortKey</a:t>
            </a:r>
            <a:r>
              <a:rPr lang="sv-SE" sz="2800" dirty="0"/>
              <a:t> </a:t>
            </a:r>
            <a:br>
              <a:rPr lang="sv-SE" sz="2800" dirty="0"/>
            </a:br>
            <a:br>
              <a:rPr lang="sv-SE" sz="2800" dirty="0"/>
            </a:br>
            <a:endParaRPr lang="sv-SE" sz="2800" dirty="0"/>
          </a:p>
          <a:p>
            <a:pPr marL="685800" indent="-6858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MLM LOKAL</a:t>
            </a:r>
            <a:br>
              <a:rPr lang="sv-SE" sz="2800" dirty="0"/>
            </a:br>
            <a:r>
              <a:rPr lang="sv-SE" sz="2800" dirty="0"/>
              <a:t>- Lokalbuntar både med och utan </a:t>
            </a:r>
            <a:r>
              <a:rPr lang="sv-SE" sz="2800" dirty="0" err="1"/>
              <a:t>SortKey</a:t>
            </a:r>
            <a:endParaRPr lang="sv-SE" sz="2800" dirty="0"/>
          </a:p>
          <a:p>
            <a:pPr marL="685800" indent="-6858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MLM TRANS</a:t>
            </a:r>
            <a:br>
              <a:rPr lang="sv-SE" sz="2800" dirty="0"/>
            </a:br>
            <a:r>
              <a:rPr lang="sv-SE" sz="2800" dirty="0"/>
              <a:t>- Transbuntar med och utan </a:t>
            </a:r>
            <a:r>
              <a:rPr lang="sv-SE" sz="2800" dirty="0" err="1"/>
              <a:t>SortKey</a:t>
            </a:r>
            <a:br>
              <a:rPr lang="sv-SE" sz="2800" dirty="0"/>
            </a:br>
            <a:endParaRPr lang="sv-SE" sz="2800" dirty="0"/>
          </a:p>
          <a:p>
            <a:pPr>
              <a:buClr>
                <a:schemeClr val="accent3"/>
              </a:buClr>
            </a:pPr>
            <a:r>
              <a:rPr lang="en-GB" sz="3000" dirty="0"/>
              <a:t>De </a:t>
            </a:r>
            <a:r>
              <a:rPr lang="en-GB" sz="3000" dirty="0" err="1"/>
              <a:t>destinationer</a:t>
            </a:r>
            <a:r>
              <a:rPr lang="en-GB" sz="3000" dirty="0"/>
              <a:t> </a:t>
            </a:r>
            <a:r>
              <a:rPr lang="en-GB" sz="3000" dirty="0" err="1"/>
              <a:t>som</a:t>
            </a:r>
            <a:r>
              <a:rPr lang="en-GB" sz="3000" dirty="0"/>
              <a:t> </a:t>
            </a:r>
            <a:r>
              <a:rPr lang="en-GB" sz="3000" dirty="0" err="1"/>
              <a:t>inte</a:t>
            </a:r>
            <a:r>
              <a:rPr lang="en-GB" sz="3000" dirty="0"/>
              <a:t> har full </a:t>
            </a:r>
            <a:r>
              <a:rPr lang="en-GB" sz="3000" dirty="0" err="1"/>
              <a:t>nummersortering</a:t>
            </a:r>
            <a:r>
              <a:rPr lang="en-GB" sz="3000" dirty="0"/>
              <a:t> </a:t>
            </a:r>
            <a:r>
              <a:rPr lang="en-GB" sz="3000" dirty="0" err="1"/>
              <a:t>får</a:t>
            </a:r>
            <a:r>
              <a:rPr lang="en-GB" sz="3000" dirty="0"/>
              <a:t> </a:t>
            </a:r>
            <a:r>
              <a:rPr lang="en-GB" sz="3000" dirty="0" err="1"/>
              <a:t>samtliga</a:t>
            </a:r>
            <a:r>
              <a:rPr lang="en-GB" sz="3000" dirty="0"/>
              <a:t> </a:t>
            </a:r>
            <a:r>
              <a:rPr lang="en-GB" sz="3000" dirty="0" err="1"/>
              <a:t>försändelser</a:t>
            </a:r>
            <a:r>
              <a:rPr lang="en-GB" sz="3000" dirty="0"/>
              <a:t> </a:t>
            </a:r>
            <a:r>
              <a:rPr lang="en-GB" sz="3000" dirty="0" err="1"/>
              <a:t>samsorterade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postnummerordning</a:t>
            </a:r>
            <a:r>
              <a:rPr lang="en-GB" sz="3000" dirty="0"/>
              <a:t>, </a:t>
            </a:r>
            <a:r>
              <a:rPr lang="en-GB" sz="3000" dirty="0" err="1"/>
              <a:t>oavsett</a:t>
            </a:r>
            <a:r>
              <a:rPr lang="en-GB" sz="3000" dirty="0"/>
              <a:t> </a:t>
            </a:r>
            <a:r>
              <a:rPr lang="en-GB" sz="3000" dirty="0" err="1"/>
              <a:t>SortKey</a:t>
            </a:r>
            <a:r>
              <a:rPr lang="en-GB" sz="3000" dirty="0"/>
              <a:t> </a:t>
            </a:r>
            <a:r>
              <a:rPr lang="en-GB" sz="3000" dirty="0" err="1"/>
              <a:t>eller</a:t>
            </a:r>
            <a:r>
              <a:rPr lang="en-GB" sz="3000" dirty="0"/>
              <a:t> </a:t>
            </a:r>
            <a:r>
              <a:rPr lang="en-GB" sz="3000" dirty="0" err="1"/>
              <a:t>inte</a:t>
            </a:r>
            <a:r>
              <a:rPr lang="en-GB" sz="3000" dirty="0"/>
              <a:t>. </a:t>
            </a:r>
          </a:p>
          <a:p>
            <a:pPr>
              <a:buClr>
                <a:schemeClr val="accent3"/>
              </a:buClr>
            </a:pPr>
            <a:endParaRPr lang="sv-SE" sz="3000" dirty="0"/>
          </a:p>
          <a:p>
            <a:pPr>
              <a:buClr>
                <a:schemeClr val="accent3"/>
              </a:buClr>
            </a:pPr>
            <a:r>
              <a:rPr lang="sv-SE" sz="3000" dirty="0"/>
              <a:t>Samtliga destinationers avflyttade kommer buntade tillsammans, antingen först eller sist i Stockholmsdelen.</a:t>
            </a:r>
          </a:p>
          <a:p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444807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96E3AF4FE48341BAD642229C51E10B" ma:contentTypeVersion="10" ma:contentTypeDescription="Skapa ett nytt dokument." ma:contentTypeScope="" ma:versionID="4dc13925f288d38e590bc1914cc0e35a">
  <xsd:schema xmlns:xsd="http://www.w3.org/2001/XMLSchema" xmlns:xs="http://www.w3.org/2001/XMLSchema" xmlns:p="http://schemas.microsoft.com/office/2006/metadata/properties" xmlns:ns1="http://schemas.microsoft.com/sharepoint/v3" xmlns:ns2="c88329d1-6e56-4181-9073-53b9fea2e57d" xmlns:ns3="b6d2bb81-5113-49c5-bcd9-8cd13ed9ce58" xmlns:ns4="165f87f6-84e7-420c-84bd-23f090b9850c" targetNamespace="http://schemas.microsoft.com/office/2006/metadata/properties" ma:root="true" ma:fieldsID="235ab7b49c063e2fcd4fc5b2ba6c86f1" ns1:_="" ns2:_="" ns3:_="" ns4:_="">
    <xsd:import namespace="http://schemas.microsoft.com/sharepoint/v3"/>
    <xsd:import namespace="c88329d1-6e56-4181-9073-53b9fea2e57d"/>
    <xsd:import namespace="b6d2bb81-5113-49c5-bcd9-8cd13ed9ce58"/>
    <xsd:import namespace="165f87f6-84e7-420c-84bd-23f090b985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29d1-6e56-4181-9073-53b9fea2e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Delar tips,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2bb81-5113-49c5-bcd9-8cd13ed9ce5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f87f6-84e7-420c-84bd-23f090b98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716894-4B1B-4A5D-A024-1248BBBA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8329d1-6e56-4181-9073-53b9fea2e57d"/>
    <ds:schemaRef ds:uri="b6d2bb81-5113-49c5-bcd9-8cd13ed9ce58"/>
    <ds:schemaRef ds:uri="165f87f6-84e7-420c-84bd-23f090b98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DE3E-1214-4F25-80BB-4893DFA3E38F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165f87f6-84e7-420c-84bd-23f090b9850c"/>
    <ds:schemaRef ds:uri="http://schemas.microsoft.com/office/2006/documentManagement/types"/>
    <ds:schemaRef ds:uri="b6d2bb81-5113-49c5-bcd9-8cd13ed9ce58"/>
    <ds:schemaRef ds:uri="http://schemas.openxmlformats.org/package/2006/metadata/core-properties"/>
    <ds:schemaRef ds:uri="c88329d1-6e56-4181-9073-53b9fea2e57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2291</TotalTime>
  <Words>1083</Words>
  <Application>Microsoft Office PowerPoint</Application>
  <PresentationFormat>Anpassad</PresentationFormat>
  <Paragraphs>143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Lato Light</vt:lpstr>
      <vt:lpstr>Verdana</vt:lpstr>
      <vt:lpstr>Wingdings</vt:lpstr>
      <vt:lpstr>1_Default Theme</vt:lpstr>
      <vt:lpstr>PowerPoint-presentation</vt:lpstr>
      <vt:lpstr>Printfilsoptimering</vt:lpstr>
      <vt:lpstr>Produktionsfil </vt:lpstr>
      <vt:lpstr>SortKey</vt:lpstr>
      <vt:lpstr>Sortering och buntning från POP</vt:lpstr>
      <vt:lpstr>Packning och märkning</vt:lpstr>
      <vt:lpstr>Avskiljning och packning</vt:lpstr>
      <vt:lpstr>Avskiljning och packning</vt:lpstr>
      <vt:lpstr>Packordning vid hybridsortering</vt:lpstr>
      <vt:lpstr>Packordning vid full nummersortering</vt:lpstr>
      <vt:lpstr>Märkning vid full nummersortering</vt:lpstr>
      <vt:lpstr>Kontaktpersoner på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Ann-Louise Johansson</cp:lastModifiedBy>
  <cp:revision>113</cp:revision>
  <cp:lastPrinted>2019-05-13T13:29:07Z</cp:lastPrinted>
  <dcterms:created xsi:type="dcterms:W3CDTF">2018-06-20T07:42:55Z</dcterms:created>
  <dcterms:modified xsi:type="dcterms:W3CDTF">2023-06-02T10:12:04Z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0x0101000296E3AF4FE48341BAD642229C51E10B</vt:lpwstr>
  </property>
</Properties>
</file>