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4"/>
  </p:sldMasterIdLst>
  <p:notesMasterIdLst>
    <p:notesMasterId r:id="rId12"/>
  </p:notesMasterIdLst>
  <p:sldIdLst>
    <p:sldId id="881" r:id="rId5"/>
    <p:sldId id="913" r:id="rId6"/>
    <p:sldId id="914" r:id="rId7"/>
    <p:sldId id="915" r:id="rId8"/>
    <p:sldId id="916" r:id="rId9"/>
    <p:sldId id="917" r:id="rId10"/>
    <p:sldId id="901" r:id="rId11"/>
  </p:sldIdLst>
  <p:sldSz cx="24377650" cy="13716000"/>
  <p:notesSz cx="6797675" cy="9926638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9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897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DAF3F"/>
    <a:srgbClr val="AE2A25"/>
    <a:srgbClr val="7DB225"/>
    <a:srgbClr val="000000"/>
    <a:srgbClr val="0A46A4"/>
    <a:srgbClr val="1A9497"/>
    <a:srgbClr val="27C360"/>
    <a:srgbClr val="384558"/>
    <a:srgbClr val="2C3744"/>
    <a:srgbClr val="06B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DCA1FA-AD01-42F1-8664-0C4BC6A0167C}" v="3" dt="2023-03-23T09:08:30.175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03" autoAdjust="0"/>
  </p:normalViewPr>
  <p:slideViewPr>
    <p:cSldViewPr snapToGrid="0" snapToObjects="1">
      <p:cViewPr varScale="1">
        <p:scale>
          <a:sx n="53" d="100"/>
          <a:sy n="53" d="100"/>
        </p:scale>
        <p:origin x="168" y="162"/>
      </p:cViewPr>
      <p:guideLst>
        <p:guide orient="horz" pos="8249"/>
        <p:guide orient="horz" pos="360"/>
        <p:guide pos="7678"/>
        <p:guide pos="897"/>
        <p:guide pos="14446"/>
        <p:guide orient="horz"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 Millingberg" userId="ff22e595-d4f7-4db0-832b-2c3e26e22552" providerId="ADAL" clId="{33DCA1FA-AD01-42F1-8664-0C4BC6A0167C}"/>
    <pc:docChg chg="modSld">
      <pc:chgData name="Viktor Millingberg" userId="ff22e595-d4f7-4db0-832b-2c3e26e22552" providerId="ADAL" clId="{33DCA1FA-AD01-42F1-8664-0C4BC6A0167C}" dt="2023-03-23T09:09:03.364" v="6" actId="255"/>
      <pc:docMkLst>
        <pc:docMk/>
      </pc:docMkLst>
      <pc:sldChg chg="addSp delSp modSp mod">
        <pc:chgData name="Viktor Millingberg" userId="ff22e595-d4f7-4db0-832b-2c3e26e22552" providerId="ADAL" clId="{33DCA1FA-AD01-42F1-8664-0C4BC6A0167C}" dt="2023-03-23T09:08:30.175" v="4"/>
        <pc:sldMkLst>
          <pc:docMk/>
          <pc:sldMk cId="181623636" sldId="901"/>
        </pc:sldMkLst>
        <pc:spChg chg="mod">
          <ac:chgData name="Viktor Millingberg" userId="ff22e595-d4f7-4db0-832b-2c3e26e22552" providerId="ADAL" clId="{33DCA1FA-AD01-42F1-8664-0C4BC6A0167C}" dt="2023-03-23T09:08:30.175" v="4"/>
          <ac:spMkLst>
            <pc:docMk/>
            <pc:sldMk cId="181623636" sldId="901"/>
            <ac:spMk id="3" creationId="{5CD6B13F-A944-47C5-ABCF-7F8178B04D13}"/>
          </ac:spMkLst>
        </pc:spChg>
        <pc:spChg chg="add del">
          <ac:chgData name="Viktor Millingberg" userId="ff22e595-d4f7-4db0-832b-2c3e26e22552" providerId="ADAL" clId="{33DCA1FA-AD01-42F1-8664-0C4BC6A0167C}" dt="2023-03-23T09:08:26.794" v="2"/>
          <ac:spMkLst>
            <pc:docMk/>
            <pc:sldMk cId="181623636" sldId="901"/>
            <ac:spMk id="13" creationId="{16210605-9B2F-736A-A91F-8A16487CCBAE}"/>
          </ac:spMkLst>
        </pc:spChg>
      </pc:sldChg>
      <pc:sldChg chg="modSp mod">
        <pc:chgData name="Viktor Millingberg" userId="ff22e595-d4f7-4db0-832b-2c3e26e22552" providerId="ADAL" clId="{33DCA1FA-AD01-42F1-8664-0C4BC6A0167C}" dt="2023-03-23T09:08:59.536" v="5" actId="255"/>
        <pc:sldMkLst>
          <pc:docMk/>
          <pc:sldMk cId="3930836569" sldId="916"/>
        </pc:sldMkLst>
        <pc:spChg chg="mod">
          <ac:chgData name="Viktor Millingberg" userId="ff22e595-d4f7-4db0-832b-2c3e26e22552" providerId="ADAL" clId="{33DCA1FA-AD01-42F1-8664-0C4BC6A0167C}" dt="2023-03-23T09:08:59.536" v="5" actId="255"/>
          <ac:spMkLst>
            <pc:docMk/>
            <pc:sldMk cId="3930836569" sldId="916"/>
            <ac:spMk id="3" creationId="{30A849C9-A214-473B-999F-B77044BBCCB6}"/>
          </ac:spMkLst>
        </pc:spChg>
      </pc:sldChg>
      <pc:sldChg chg="modSp mod">
        <pc:chgData name="Viktor Millingberg" userId="ff22e595-d4f7-4db0-832b-2c3e26e22552" providerId="ADAL" clId="{33DCA1FA-AD01-42F1-8664-0C4BC6A0167C}" dt="2023-03-23T09:09:03.364" v="6" actId="255"/>
        <pc:sldMkLst>
          <pc:docMk/>
          <pc:sldMk cId="923630471" sldId="917"/>
        </pc:sldMkLst>
        <pc:spChg chg="mod">
          <ac:chgData name="Viktor Millingberg" userId="ff22e595-d4f7-4db0-832b-2c3e26e22552" providerId="ADAL" clId="{33DCA1FA-AD01-42F1-8664-0C4BC6A0167C}" dt="2023-03-23T09:09:03.364" v="6" actId="255"/>
          <ac:spMkLst>
            <pc:docMk/>
            <pc:sldMk cId="923630471" sldId="917"/>
            <ac:spMk id="3" creationId="{B6FDDA21-B667-4DB5-9E4C-5DE4C3FF16D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4638" y="968375"/>
            <a:ext cx="6103937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37394" y="4659388"/>
            <a:ext cx="5577144" cy="42996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1AAA6280-04A0-4336-AC5B-3C0B6DBA90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9DDF8-4136-4D2F-9820-62367A585985}" type="datetimeFigureOut">
              <a:rPr lang="sv-SE" smtClean="0"/>
              <a:t>2024-02-15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2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39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0192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47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816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30429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2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C6FC-FCBE-4FA5-A234-E27F6CA441E5}" type="datetime1">
              <a:rPr lang="en-GB" noProof="0" smtClean="0"/>
              <a:t>15/02/2024</a:t>
            </a:fld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4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05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7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9" r:id="rId2"/>
    <p:sldLayoutId id="2147484071" r:id="rId3"/>
    <p:sldLayoutId id="2147484066" r:id="rId4"/>
    <p:sldLayoutId id="2147484067" r:id="rId5"/>
    <p:sldLayoutId id="2147484068" r:id="rId6"/>
    <p:sldLayoutId id="2147484070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  <p:sldLayoutId id="2147484061" r:id="rId17"/>
    <p:sldLayoutId id="2147484062" r:id="rId18"/>
    <p:sldLayoutId id="2147484063" r:id="rId19"/>
    <p:sldLayoutId id="2147484064" r:id="rId20"/>
    <p:sldLayoutId id="2147484065" r:id="rId21"/>
  </p:sldLayoutIdLst>
  <p:hf hdr="0" ft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9A53D4-1CE6-4E9A-97E2-FD78476AC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2416" y="4443983"/>
            <a:ext cx="5175504" cy="170056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A88D4-6969-48EF-9941-B3FA6B1DDF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05821" y="10783303"/>
            <a:ext cx="13731603" cy="991740"/>
          </a:xfrm>
        </p:spPr>
        <p:txBody>
          <a:bodyPr/>
          <a:lstStyle/>
          <a:p>
            <a:r>
              <a:rPr lang="sv-SE" dirty="0">
                <a:solidFill>
                  <a:schemeClr val="accent3"/>
                </a:solidFill>
              </a:rPr>
              <a:t>Packinstruktion för OSI 			    			- </a:t>
            </a:r>
            <a:r>
              <a:rPr lang="sv-SE" dirty="0" err="1">
                <a:solidFill>
                  <a:schemeClr val="accent3"/>
                </a:solidFill>
              </a:rPr>
              <a:t>Oadresserad</a:t>
            </a:r>
            <a:r>
              <a:rPr lang="sv-SE" dirty="0">
                <a:solidFill>
                  <a:schemeClr val="accent3"/>
                </a:solidFill>
              </a:rPr>
              <a:t> Samhällsinformation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09A7F34-FA76-4852-803D-46E55A89D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904" y="2837836"/>
            <a:ext cx="9309615" cy="5936983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23439105-E0B8-453A-9DF9-639AED0B6826}"/>
              </a:ext>
            </a:extLst>
          </p:cNvPr>
          <p:cNvSpPr/>
          <p:nvPr/>
        </p:nvSpPr>
        <p:spPr>
          <a:xfrm>
            <a:off x="16578590" y="4555102"/>
            <a:ext cx="167352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69BB4F-C5B4-4341-B493-FF4AB30E1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Märklappar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B9BA2A-A68B-4969-BEAE-39DF1A9B946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1271503" cy="9431337"/>
          </a:xfrm>
        </p:spPr>
        <p:txBody>
          <a:bodyPr>
            <a:normAutofit/>
          </a:bodyPr>
          <a:lstStyle/>
          <a:p>
            <a:r>
              <a:rPr lang="sv-SE" altLang="sv-SE" sz="3200" dirty="0">
                <a:solidFill>
                  <a:srgbClr val="717074"/>
                </a:solidFill>
                <a:ea typeface="ＭＳ Ｐゴシック" panose="020B0600070205080204" pitchFamily="34" charset="-128"/>
              </a:rPr>
              <a:t>Märklappar måste sitta på samtliga pall.				</a:t>
            </a:r>
          </a:p>
          <a:p>
            <a:r>
              <a:rPr lang="sv-SE" altLang="sv-SE" sz="3200" dirty="0">
                <a:solidFill>
                  <a:srgbClr val="717074"/>
                </a:solidFill>
                <a:ea typeface="ＭＳ Ｐゴシック" panose="020B0600070205080204" pitchFamily="34" charset="-128"/>
              </a:rPr>
              <a:t>Märklapparna innehåller viktig information för våra terminaler samt lokala utdelningskontor. </a:t>
            </a:r>
          </a:p>
          <a:p>
            <a:r>
              <a:rPr lang="sv-SE" altLang="sv-SE" sz="3200" dirty="0">
                <a:solidFill>
                  <a:srgbClr val="717074"/>
                </a:solidFill>
                <a:ea typeface="ＭＳ Ｐゴシック" panose="020B0600070205080204" pitchFamily="34" charset="-128"/>
              </a:rPr>
              <a:t>Samtliga pall behöver ha rätt märklapp med rätt antal försändelser på pallen.</a:t>
            </a:r>
            <a:br>
              <a:rPr lang="sv-SE" altLang="sv-SE" sz="3200" dirty="0">
                <a:solidFill>
                  <a:srgbClr val="717074"/>
                </a:solidFill>
                <a:ea typeface="ＭＳ Ｐゴシック" panose="020B0600070205080204" pitchFamily="34" charset="-128"/>
              </a:rPr>
            </a:br>
            <a:br>
              <a:rPr lang="sv-SE" altLang="sv-SE" sz="3200" dirty="0">
                <a:solidFill>
                  <a:srgbClr val="717074"/>
                </a:solidFill>
                <a:ea typeface="ＭＳ Ｐゴシック" panose="020B0600070205080204" pitchFamily="34" charset="-128"/>
              </a:rPr>
            </a:br>
            <a:r>
              <a:rPr lang="sv-SE" altLang="sv-SE" sz="3200" dirty="0">
                <a:solidFill>
                  <a:srgbClr val="717074"/>
                </a:solidFill>
                <a:ea typeface="ＭＳ Ｐゴシック" panose="020B0600070205080204" pitchFamily="34" charset="-128"/>
              </a:rPr>
              <a:t>Följande sidor visar hur försändelser packas korrekt på pall med korrekt uppmärkning.</a:t>
            </a:r>
            <a:br>
              <a:rPr lang="sv-SE" altLang="sv-SE" sz="3200" dirty="0">
                <a:solidFill>
                  <a:srgbClr val="717074"/>
                </a:solidFill>
                <a:ea typeface="ＭＳ Ｐゴシック" panose="020B0600070205080204" pitchFamily="34" charset="-128"/>
              </a:rPr>
            </a:br>
            <a:endParaRPr lang="sv-SE" altLang="sv-SE" sz="3200" b="1" dirty="0">
              <a:solidFill>
                <a:srgbClr val="717074"/>
              </a:solidFill>
              <a:ea typeface="ＭＳ Ｐゴシック" panose="020B0600070205080204" pitchFamily="34" charset="-128"/>
            </a:endParaRPr>
          </a:p>
          <a:p>
            <a:r>
              <a:rPr lang="sv-SE" sz="2800" dirty="0"/>
              <a:t> </a:t>
            </a:r>
            <a:endParaRPr lang="en-GB" sz="2800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5E08806-C308-4479-A0C9-A5156745A1E7}"/>
              </a:ext>
            </a:extLst>
          </p:cNvPr>
          <p:cNvSpPr/>
          <p:nvPr/>
        </p:nvSpPr>
        <p:spPr>
          <a:xfrm>
            <a:off x="19858292" y="3749467"/>
            <a:ext cx="1209483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D27D993-E5BC-65A6-825E-F12D57354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2008" y="2956084"/>
            <a:ext cx="9576884" cy="53898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8004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669A13-B0D3-4AFF-A477-050B5C4B2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Buntar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5B6976-9597-4276-946F-121B0B52CB3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>
            <a:normAutofit/>
          </a:bodyPr>
          <a:lstStyle/>
          <a:p>
            <a:pPr>
              <a:buClr>
                <a:srgbClr val="FDBB2F"/>
              </a:buClr>
            </a:pPr>
            <a:r>
              <a:rPr lang="sv-SE" altLang="sv-SE" sz="3200" dirty="0"/>
              <a:t>Samtliga försändelser måste vara buntade i lika stora buntar, dvs samma antal i varje bunt.</a:t>
            </a:r>
          </a:p>
          <a:p>
            <a:pPr>
              <a:buClr>
                <a:srgbClr val="FDBB2F"/>
              </a:buClr>
            </a:pPr>
            <a:r>
              <a:rPr lang="sv-SE" altLang="sv-SE" sz="3200" dirty="0"/>
              <a:t>Buntarna får inte överstiga 25cm i höjd.</a:t>
            </a:r>
          </a:p>
          <a:p>
            <a:pPr>
              <a:buClr>
                <a:srgbClr val="FDBB2F"/>
              </a:buClr>
            </a:pPr>
            <a:r>
              <a:rPr lang="sv-SE" altLang="sv-SE" sz="3200" dirty="0"/>
              <a:t>Buntar hålls ihop med buntband eller plast.</a:t>
            </a:r>
          </a:p>
          <a:p>
            <a:pPr>
              <a:buClr>
                <a:srgbClr val="FDBB2F"/>
              </a:buClr>
            </a:pPr>
            <a:r>
              <a:rPr lang="sv-SE" altLang="sv-SE" sz="3200" dirty="0"/>
              <a:t>Ett bra alternativ är att använda små kartonger eller lådor.</a:t>
            </a:r>
          </a:p>
          <a:p>
            <a:endParaRPr lang="en-GB" sz="2800" dirty="0"/>
          </a:p>
        </p:txBody>
      </p:sp>
      <p:pic>
        <p:nvPicPr>
          <p:cNvPr id="4" name="Picture 10" descr="Bunt m liggande tidningar">
            <a:extLst>
              <a:ext uri="{FF2B5EF4-FFF2-40B4-BE49-F238E27FC236}">
                <a16:creationId xmlns:a16="http://schemas.microsoft.com/office/drawing/2014/main" id="{F6436CC7-EB64-42CA-88C7-09119A50B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6527" y="7172256"/>
            <a:ext cx="4807509" cy="273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pil 18">
            <a:extLst>
              <a:ext uri="{FF2B5EF4-FFF2-40B4-BE49-F238E27FC236}">
                <a16:creationId xmlns:a16="http://schemas.microsoft.com/office/drawing/2014/main" id="{BF590C79-F748-4C5F-8637-67D0407E1B7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2188825" y="7390799"/>
            <a:ext cx="0" cy="1572768"/>
          </a:xfrm>
          <a:prstGeom prst="straightConnector1">
            <a:avLst/>
          </a:prstGeom>
          <a:noFill/>
          <a:ln w="41275">
            <a:solidFill>
              <a:schemeClr val="accent3"/>
            </a:solidFill>
            <a:round/>
            <a:headEnd/>
            <a:tailEnd type="triangle" w="lg" len="lg"/>
          </a:ln>
        </p:spPr>
      </p:cxnSp>
      <p:sp>
        <p:nvSpPr>
          <p:cNvPr id="9" name="Rektangel 8">
            <a:extLst>
              <a:ext uri="{FF2B5EF4-FFF2-40B4-BE49-F238E27FC236}">
                <a16:creationId xmlns:a16="http://schemas.microsoft.com/office/drawing/2014/main" id="{D0B25600-285F-46AD-96A6-9B910E85F6FF}"/>
              </a:ext>
            </a:extLst>
          </p:cNvPr>
          <p:cNvSpPr/>
          <p:nvPr/>
        </p:nvSpPr>
        <p:spPr>
          <a:xfrm>
            <a:off x="12381244" y="7484686"/>
            <a:ext cx="192589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Maximal höjd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cm</a:t>
            </a:r>
          </a:p>
        </p:txBody>
      </p:sp>
    </p:spTree>
    <p:extLst>
      <p:ext uri="{BB962C8B-B14F-4D97-AF65-F5344CB8AC3E}">
        <p14:creationId xmlns:p14="http://schemas.microsoft.com/office/powerpoint/2010/main" val="306842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135B5F-88AE-4936-A380-1D60A7C74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Separering och packning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6090FF-21E8-43A5-A76A-C8516012DA7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buClr>
                <a:srgbClr val="FDBB2F"/>
              </a:buClr>
            </a:pPr>
            <a:r>
              <a:rPr lang="sv-SE" altLang="sv-SE" sz="3200" dirty="0"/>
              <a:t>Buntarna packas på pall motsvarande Euro pall, dvs pallar som är 120cm x 80cm</a:t>
            </a:r>
          </a:p>
          <a:p>
            <a:pPr>
              <a:buClr>
                <a:srgbClr val="FDBB2F"/>
              </a:buClr>
            </a:pPr>
            <a:r>
              <a:rPr lang="sv-SE" altLang="sv-SE" sz="3200" dirty="0" err="1"/>
              <a:t>Maxhöjd</a:t>
            </a:r>
            <a:r>
              <a:rPr lang="sv-SE" altLang="sv-SE" sz="3200" dirty="0"/>
              <a:t> på packad pall är 120cm</a:t>
            </a:r>
          </a:p>
          <a:p>
            <a:pPr>
              <a:buClr>
                <a:srgbClr val="FDBB2F"/>
              </a:buClr>
            </a:pPr>
            <a:r>
              <a:rPr lang="sv-SE" altLang="sv-SE" sz="3200" dirty="0"/>
              <a:t>Alla pall märks med Märklapp som tas fram av CityMail.</a:t>
            </a:r>
          </a:p>
          <a:p>
            <a:pPr>
              <a:buClr>
                <a:srgbClr val="FDBB2F"/>
              </a:buClr>
            </a:pPr>
            <a:r>
              <a:rPr lang="sv-SE" altLang="sv-SE" sz="2800" dirty="0">
                <a:solidFill>
                  <a:srgbClr val="717074"/>
                </a:solidFill>
                <a:ea typeface="ＭＳ Ｐゴシック" panose="020B0600070205080204" pitchFamily="34" charset="-128"/>
              </a:rPr>
              <a:t>.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A497638-090A-4ECB-B686-DB5DE67C1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271" y="6155489"/>
            <a:ext cx="6812190" cy="6161314"/>
          </a:xfrm>
          <a:prstGeom prst="rect">
            <a:avLst/>
          </a:prstGeom>
        </p:spPr>
      </p:pic>
      <p:cxnSp>
        <p:nvCxnSpPr>
          <p:cNvPr id="8" name="Rak pil 18">
            <a:extLst>
              <a:ext uri="{FF2B5EF4-FFF2-40B4-BE49-F238E27FC236}">
                <a16:creationId xmlns:a16="http://schemas.microsoft.com/office/drawing/2014/main" id="{FDBFC24E-9CE8-4B44-83F6-332DF258F89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3540032" y="6183086"/>
            <a:ext cx="0" cy="6161314"/>
          </a:xfrm>
          <a:prstGeom prst="straightConnector1">
            <a:avLst/>
          </a:prstGeom>
          <a:noFill/>
          <a:ln w="41275">
            <a:solidFill>
              <a:schemeClr val="accent3"/>
            </a:solidFill>
            <a:round/>
            <a:headEnd/>
            <a:tailEnd type="triangle" w="lg" len="lg"/>
          </a:ln>
        </p:spPr>
      </p:cxnSp>
      <p:sp>
        <p:nvSpPr>
          <p:cNvPr id="10" name="Rektangel 9">
            <a:extLst>
              <a:ext uri="{FF2B5EF4-FFF2-40B4-BE49-F238E27FC236}">
                <a16:creationId xmlns:a16="http://schemas.microsoft.com/office/drawing/2014/main" id="{08B2337B-0971-4C4A-A6EC-A470191FAB90}"/>
              </a:ext>
            </a:extLst>
          </p:cNvPr>
          <p:cNvSpPr/>
          <p:nvPr/>
        </p:nvSpPr>
        <p:spPr>
          <a:xfrm>
            <a:off x="14075176" y="8298232"/>
            <a:ext cx="17983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Maximal höjd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120cm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36C0208F-187E-4B58-A1B5-1AA19D949C9E}"/>
              </a:ext>
            </a:extLst>
          </p:cNvPr>
          <p:cNvSpPr/>
          <p:nvPr/>
        </p:nvSpPr>
        <p:spPr>
          <a:xfrm>
            <a:off x="6749143" y="6252539"/>
            <a:ext cx="390948" cy="453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20788A9-7A4A-B439-D471-621155C03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2316" y="6252539"/>
            <a:ext cx="2303221" cy="1296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67658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DD13C3-4592-453F-96B7-EA36F1787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Separering and packning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A849C9-A214-473B-999F-B77044BBCCB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sv-SE" altLang="sv-SE" sz="3200" dirty="0"/>
              <a:t>För större inlämningar packas varje postnummer på separata pallar</a:t>
            </a:r>
            <a:r>
              <a:rPr lang="sv-SE" altLang="sv-SE" sz="2800" dirty="0"/>
              <a:t>.</a:t>
            </a:r>
          </a:p>
          <a:p>
            <a:endParaRPr lang="en-GB" sz="28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5C0AE03-2BA3-4158-90EE-58C392226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531" y="5029200"/>
            <a:ext cx="19694525" cy="5517815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23D43DE1-1119-412A-8481-017795D96094}"/>
              </a:ext>
            </a:extLst>
          </p:cNvPr>
          <p:cNvSpPr/>
          <p:nvPr/>
        </p:nvSpPr>
        <p:spPr>
          <a:xfrm>
            <a:off x="4458278" y="5300995"/>
            <a:ext cx="914400" cy="5903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  <a:endParaRPr lang="en-GB" sz="32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A3D3122-2B65-475F-97FC-56C81B843E76}"/>
              </a:ext>
            </a:extLst>
          </p:cNvPr>
          <p:cNvSpPr/>
          <p:nvPr/>
        </p:nvSpPr>
        <p:spPr>
          <a:xfrm>
            <a:off x="11356592" y="5300994"/>
            <a:ext cx="914400" cy="5903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</a:t>
            </a:r>
            <a:endParaRPr lang="en-GB" sz="32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ACD44FD-C82F-41DE-95CB-63425F2FE8D6}"/>
              </a:ext>
            </a:extLst>
          </p:cNvPr>
          <p:cNvSpPr/>
          <p:nvPr/>
        </p:nvSpPr>
        <p:spPr>
          <a:xfrm>
            <a:off x="18254906" y="5300993"/>
            <a:ext cx="914400" cy="5903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endParaRPr lang="en-GB" sz="32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C5EA6E4-9A31-496C-9E16-45A59C61C082}"/>
              </a:ext>
            </a:extLst>
          </p:cNvPr>
          <p:cNvSpPr/>
          <p:nvPr/>
        </p:nvSpPr>
        <p:spPr>
          <a:xfrm>
            <a:off x="19102731" y="5063251"/>
            <a:ext cx="786384" cy="237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099D948D-7B99-41A5-8E9C-59FFE2899677}"/>
              </a:ext>
            </a:extLst>
          </p:cNvPr>
          <p:cNvSpPr/>
          <p:nvPr/>
        </p:nvSpPr>
        <p:spPr>
          <a:xfrm>
            <a:off x="12167930" y="5063251"/>
            <a:ext cx="786384" cy="237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9B21D08-4146-4C53-AE46-4FEF6D6C8268}"/>
              </a:ext>
            </a:extLst>
          </p:cNvPr>
          <p:cNvSpPr/>
          <p:nvPr/>
        </p:nvSpPr>
        <p:spPr>
          <a:xfrm>
            <a:off x="5269616" y="5063251"/>
            <a:ext cx="786384" cy="237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90F5733-9A0E-B39B-87F6-84EE72D85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6319" y="5141562"/>
            <a:ext cx="1788408" cy="11233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FD64F08-BE6F-5B67-59B9-DA450A9917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9814" y="5124835"/>
            <a:ext cx="1788408" cy="11568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16C5AFA9-23E0-E95E-5BA6-8132CDD27C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84614" y="5108109"/>
            <a:ext cx="1868472" cy="11735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3083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CEE591-8435-4418-91F6-E68DA681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Separering och packning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FDDA21-B667-4DB5-9E4C-5DE4C3FF16D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sv-SE" altLang="sv-SE" sz="3200" dirty="0">
                <a:ea typeface="ＭＳ Ｐゴシック" panose="020B0600070205080204" pitchFamily="34" charset="-128"/>
              </a:rPr>
              <a:t>Vid medium-stora inlämningar kan flera postnummer packas på samma pallplats så länge de är tydligt separerade, helst på separata pallar. Separation görs genom stapling.</a:t>
            </a:r>
          </a:p>
          <a:p>
            <a:endParaRPr lang="en-GB" sz="28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03ED1A3-7B9F-4A26-8E6F-5BA0F44D5F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184" y="5266943"/>
            <a:ext cx="6472176" cy="6437376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1C44E907-2F44-4962-B262-4F7296C04EE2}"/>
              </a:ext>
            </a:extLst>
          </p:cNvPr>
          <p:cNvSpPr/>
          <p:nvPr/>
        </p:nvSpPr>
        <p:spPr>
          <a:xfrm flipH="1">
            <a:off x="6181133" y="5284412"/>
            <a:ext cx="441147" cy="165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70ABAF5E-2C33-4D1F-B06C-AF6C48F24986}"/>
              </a:ext>
            </a:extLst>
          </p:cNvPr>
          <p:cNvSpPr/>
          <p:nvPr/>
        </p:nvSpPr>
        <p:spPr>
          <a:xfrm flipH="1">
            <a:off x="6165218" y="8524406"/>
            <a:ext cx="441147" cy="165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Rak pil 18">
            <a:extLst>
              <a:ext uri="{FF2B5EF4-FFF2-40B4-BE49-F238E27FC236}">
                <a16:creationId xmlns:a16="http://schemas.microsoft.com/office/drawing/2014/main" id="{78604BFD-DEFB-449F-8AD0-5284E4347EA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3863991" y="5200781"/>
            <a:ext cx="0" cy="6503538"/>
          </a:xfrm>
          <a:prstGeom prst="straightConnector1">
            <a:avLst/>
          </a:prstGeom>
          <a:noFill/>
          <a:ln w="41275">
            <a:solidFill>
              <a:schemeClr val="accent3"/>
            </a:solidFill>
            <a:round/>
            <a:headEnd/>
            <a:tailEnd type="triangle" w="lg" len="lg"/>
          </a:ln>
        </p:spPr>
      </p:cxnSp>
      <p:sp>
        <p:nvSpPr>
          <p:cNvPr id="14" name="Rektangel 13">
            <a:extLst>
              <a:ext uri="{FF2B5EF4-FFF2-40B4-BE49-F238E27FC236}">
                <a16:creationId xmlns:a16="http://schemas.microsoft.com/office/drawing/2014/main" id="{9F80C8A5-6DCF-4BB1-9223-B14B2E49F3F8}"/>
              </a:ext>
            </a:extLst>
          </p:cNvPr>
          <p:cNvSpPr/>
          <p:nvPr/>
        </p:nvSpPr>
        <p:spPr>
          <a:xfrm flipH="1">
            <a:off x="14066581" y="7793134"/>
            <a:ext cx="18146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Maximal höjd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120cm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90A40D7-C6C5-4846-B515-E6D13010D776}"/>
              </a:ext>
            </a:extLst>
          </p:cNvPr>
          <p:cNvSpPr/>
          <p:nvPr/>
        </p:nvSpPr>
        <p:spPr>
          <a:xfrm>
            <a:off x="14097599" y="6165502"/>
            <a:ext cx="2398171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ct val="0"/>
              </a:spcAft>
            </a:pPr>
            <a:r>
              <a:rPr lang="sv-SE" altLang="sv-SE" sz="2800" dirty="0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Fallande postnummer- ordning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1CD9072-8D80-7DBD-3427-7A79F60A3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0372" y="5284412"/>
            <a:ext cx="1510988" cy="9491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DC0B90A8-1EC4-184E-66F5-7CAF4AE51A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0372" y="8524406"/>
            <a:ext cx="1467293" cy="9491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2363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0B7F97-07D5-4900-ACC2-AE88363B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874" y="1393447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Postinlämning till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D6B13F-A944-47C5-ABCF-7F8178B04D1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2" y="3212078"/>
            <a:ext cx="19281646" cy="9431337"/>
          </a:xfrm>
        </p:spPr>
        <p:txBody>
          <a:bodyPr>
            <a:normAutofit/>
          </a:bodyPr>
          <a:lstStyle/>
          <a:p>
            <a:pPr>
              <a:buClr>
                <a:srgbClr val="FDBB2F"/>
              </a:buClr>
            </a:pPr>
            <a:r>
              <a:rPr lang="sv-SE" altLang="sv-SE" sz="2800" dirty="0">
                <a:ea typeface="ＭＳ Ｐゴシック" panose="020B0600070205080204" pitchFamily="34" charset="-128"/>
              </a:rPr>
              <a:t>Postinlämning sker till CityMail senast kl 16:00 två vardagar innan första utdelningsdatum, till någon av våra inlämningsterminaler i Stockholm, Göteborg eller Malmö (se adresser nedan).</a:t>
            </a:r>
          </a:p>
          <a:p>
            <a:pPr>
              <a:buClr>
                <a:srgbClr val="FDBB2F"/>
              </a:buClr>
            </a:pPr>
            <a:r>
              <a:rPr lang="sv-SE" altLang="sv-SE" sz="2800" dirty="0">
                <a:ea typeface="ＭＳ Ｐゴシック" panose="020B0600070205080204" pitchFamily="34" charset="-128"/>
              </a:rPr>
              <a:t>OBS! Transport sker enligt separat överenskommelse mellan kund och CityMail.</a:t>
            </a:r>
          </a:p>
          <a:p>
            <a:pPr>
              <a:buClr>
                <a:srgbClr val="FDBB2F"/>
              </a:buClr>
            </a:pPr>
            <a:r>
              <a:rPr lang="sv-SE" altLang="sv-SE" sz="2800" dirty="0">
                <a:ea typeface="ＭＳ Ｐゴシック" panose="020B0600070205080204" pitchFamily="34" charset="-128"/>
              </a:rPr>
              <a:t>För utkörning av </a:t>
            </a:r>
            <a:r>
              <a:rPr lang="sv-SE" altLang="sv-SE" sz="2800" dirty="0" err="1">
                <a:ea typeface="ＭＳ Ｐゴシック" panose="020B0600070205080204" pitchFamily="34" charset="-128"/>
              </a:rPr>
              <a:t>tomgods</a:t>
            </a:r>
            <a:r>
              <a:rPr lang="sv-SE" altLang="sv-SE" sz="2800" dirty="0">
                <a:ea typeface="ＭＳ Ｐゴシック" panose="020B0600070205080204" pitchFamily="34" charset="-128"/>
              </a:rPr>
              <a:t>, vänligen kontakta din lokala inlämningscentral.</a:t>
            </a:r>
          </a:p>
          <a:p>
            <a:br>
              <a:rPr lang="en-GB" sz="2800" dirty="0"/>
            </a:br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  <p:grpSp>
        <p:nvGrpSpPr>
          <p:cNvPr id="4" name="Grupp 25">
            <a:extLst>
              <a:ext uri="{FF2B5EF4-FFF2-40B4-BE49-F238E27FC236}">
                <a16:creationId xmlns:a16="http://schemas.microsoft.com/office/drawing/2014/main" id="{F2D2985F-ED04-B210-B7AE-28D482BC929F}"/>
              </a:ext>
            </a:extLst>
          </p:cNvPr>
          <p:cNvGrpSpPr>
            <a:grpSpLocks/>
          </p:cNvGrpSpPr>
          <p:nvPr/>
        </p:nvGrpSpPr>
        <p:grpSpPr bwMode="auto">
          <a:xfrm>
            <a:off x="12875491" y="236106"/>
            <a:ext cx="7473350" cy="2997894"/>
            <a:chOff x="3357554" y="500042"/>
            <a:chExt cx="4357718" cy="1140658"/>
          </a:xfrm>
        </p:grpSpPr>
        <p:cxnSp>
          <p:nvCxnSpPr>
            <p:cNvPr id="5" name="Rak pil 26">
              <a:extLst>
                <a:ext uri="{FF2B5EF4-FFF2-40B4-BE49-F238E27FC236}">
                  <a16:creationId xmlns:a16="http://schemas.microsoft.com/office/drawing/2014/main" id="{24D407F2-311D-5605-B3B0-D30599BDA7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71934" y="1428736"/>
              <a:ext cx="3143272" cy="1588"/>
            </a:xfrm>
            <a:prstGeom prst="straightConnector1">
              <a:avLst/>
            </a:prstGeom>
            <a:noFill/>
            <a:ln w="9525">
              <a:solidFill>
                <a:srgbClr val="7BC144"/>
              </a:solidFill>
              <a:round/>
              <a:headEnd/>
              <a:tailEnd type="arrow" w="med" len="med"/>
            </a:ln>
          </p:spPr>
        </p:cxnSp>
        <p:sp>
          <p:nvSpPr>
            <p:cNvPr id="6" name="Ellips 5">
              <a:extLst>
                <a:ext uri="{FF2B5EF4-FFF2-40B4-BE49-F238E27FC236}">
                  <a16:creationId xmlns:a16="http://schemas.microsoft.com/office/drawing/2014/main" id="{2BFA3343-3186-A835-B5E3-523E53B2AAE8}"/>
                </a:ext>
              </a:extLst>
            </p:cNvPr>
            <p:cNvSpPr/>
            <p:nvPr/>
          </p:nvSpPr>
          <p:spPr bwMode="auto">
            <a:xfrm>
              <a:off x="4214810" y="1071618"/>
              <a:ext cx="285752" cy="285788"/>
            </a:xfrm>
            <a:prstGeom prst="ellipse">
              <a:avLst/>
            </a:prstGeom>
            <a:solidFill>
              <a:srgbClr val="7BC144"/>
            </a:solidFill>
            <a:ln w="9525" cap="flat" cmpd="sng" algn="ctr">
              <a:solidFill>
                <a:srgbClr val="7BC14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ea typeface="ＭＳ Ｐゴシック" pitchFamily="-111" charset="-128"/>
                </a:rPr>
                <a:t>-2</a:t>
              </a:r>
            </a:p>
          </p:txBody>
        </p:sp>
        <p:sp>
          <p:nvSpPr>
            <p:cNvPr id="7" name="Ellips 6">
              <a:extLst>
                <a:ext uri="{FF2B5EF4-FFF2-40B4-BE49-F238E27FC236}">
                  <a16:creationId xmlns:a16="http://schemas.microsoft.com/office/drawing/2014/main" id="{0684A05B-BDEA-AFDE-0EAD-1E46F5C8AA5D}"/>
                </a:ext>
              </a:extLst>
            </p:cNvPr>
            <p:cNvSpPr/>
            <p:nvPr/>
          </p:nvSpPr>
          <p:spPr bwMode="auto">
            <a:xfrm>
              <a:off x="4700587" y="1065843"/>
              <a:ext cx="285753" cy="290913"/>
            </a:xfrm>
            <a:prstGeom prst="ellipse">
              <a:avLst/>
            </a:prstGeom>
            <a:solidFill>
              <a:srgbClr val="7BC144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softEdge rad="0"/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ea typeface="ＭＳ Ｐゴシック" pitchFamily="-111" charset="-128"/>
                </a:rPr>
                <a:t>-1</a:t>
              </a:r>
            </a:p>
          </p:txBody>
        </p:sp>
        <p:sp>
          <p:nvSpPr>
            <p:cNvPr id="9" name="Ellips 8">
              <a:extLst>
                <a:ext uri="{FF2B5EF4-FFF2-40B4-BE49-F238E27FC236}">
                  <a16:creationId xmlns:a16="http://schemas.microsoft.com/office/drawing/2014/main" id="{00417715-092A-41A7-A88A-A281853909A2}"/>
                </a:ext>
              </a:extLst>
            </p:cNvPr>
            <p:cNvSpPr/>
            <p:nvPr/>
          </p:nvSpPr>
          <p:spPr bwMode="auto">
            <a:xfrm>
              <a:off x="5214942" y="1071618"/>
              <a:ext cx="285752" cy="285788"/>
            </a:xfrm>
            <a:prstGeom prst="ellipse">
              <a:avLst/>
            </a:prstGeom>
            <a:solidFill>
              <a:srgbClr val="7BC144"/>
            </a:solidFill>
            <a:ln w="9525" cap="flat" cmpd="sng" algn="ctr">
              <a:solidFill>
                <a:srgbClr val="7BC14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ea typeface="ＭＳ Ｐゴシック" pitchFamily="-111" charset="-128"/>
                </a:rPr>
                <a:t>0</a:t>
              </a:r>
            </a:p>
          </p:txBody>
        </p:sp>
        <p:sp>
          <p:nvSpPr>
            <p:cNvPr id="10" name="Ellips 9">
              <a:extLst>
                <a:ext uri="{FF2B5EF4-FFF2-40B4-BE49-F238E27FC236}">
                  <a16:creationId xmlns:a16="http://schemas.microsoft.com/office/drawing/2014/main" id="{8D777611-DD6F-2A08-FF1B-1AD718D25E76}"/>
                </a:ext>
              </a:extLst>
            </p:cNvPr>
            <p:cNvSpPr/>
            <p:nvPr/>
          </p:nvSpPr>
          <p:spPr bwMode="auto">
            <a:xfrm>
              <a:off x="5715008" y="1071618"/>
              <a:ext cx="285752" cy="285788"/>
            </a:xfrm>
            <a:prstGeom prst="ellipse">
              <a:avLst/>
            </a:prstGeom>
            <a:solidFill>
              <a:srgbClr val="7BC144"/>
            </a:solidFill>
            <a:ln w="9525" cap="flat" cmpd="sng" algn="ctr">
              <a:solidFill>
                <a:srgbClr val="7BC14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ea typeface="ＭＳ Ｐゴシック" pitchFamily="-111" charset="-128"/>
                </a:rPr>
                <a:t>1</a:t>
              </a:r>
            </a:p>
          </p:txBody>
        </p:sp>
        <p:sp>
          <p:nvSpPr>
            <p:cNvPr id="11" name="Ellips 10">
              <a:extLst>
                <a:ext uri="{FF2B5EF4-FFF2-40B4-BE49-F238E27FC236}">
                  <a16:creationId xmlns:a16="http://schemas.microsoft.com/office/drawing/2014/main" id="{D9BE4A19-2E8C-2DD0-53C6-84CCC0CAAEC5}"/>
                </a:ext>
              </a:extLst>
            </p:cNvPr>
            <p:cNvSpPr/>
            <p:nvPr/>
          </p:nvSpPr>
          <p:spPr bwMode="auto">
            <a:xfrm>
              <a:off x="6215074" y="1071618"/>
              <a:ext cx="285752" cy="285788"/>
            </a:xfrm>
            <a:prstGeom prst="ellipse">
              <a:avLst/>
            </a:prstGeom>
            <a:solidFill>
              <a:srgbClr val="7BC144"/>
            </a:solidFill>
            <a:ln w="9525" cap="flat" cmpd="sng" algn="ctr">
              <a:solidFill>
                <a:srgbClr val="7BC14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ea typeface="ＭＳ Ｐゴシック" pitchFamily="-111" charset="-128"/>
                </a:rPr>
                <a:t>2</a:t>
              </a:r>
            </a:p>
          </p:txBody>
        </p:sp>
        <p:sp>
          <p:nvSpPr>
            <p:cNvPr id="13" name="Ellips 12">
              <a:extLst>
                <a:ext uri="{FF2B5EF4-FFF2-40B4-BE49-F238E27FC236}">
                  <a16:creationId xmlns:a16="http://schemas.microsoft.com/office/drawing/2014/main" id="{C6D7614E-F0ED-FC63-2B71-11152C5A8C7E}"/>
                </a:ext>
              </a:extLst>
            </p:cNvPr>
            <p:cNvSpPr/>
            <p:nvPr/>
          </p:nvSpPr>
          <p:spPr bwMode="auto">
            <a:xfrm>
              <a:off x="6715140" y="1071618"/>
              <a:ext cx="285752" cy="285788"/>
            </a:xfrm>
            <a:prstGeom prst="ellipse">
              <a:avLst/>
            </a:prstGeom>
            <a:solidFill>
              <a:srgbClr val="7BC144"/>
            </a:solidFill>
            <a:ln w="9525" cap="flat" cmpd="sng" algn="ctr">
              <a:solidFill>
                <a:srgbClr val="7BC14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ea typeface="ＭＳ Ｐゴシック" pitchFamily="-111" charset="-128"/>
                </a:rPr>
                <a:t>3</a:t>
              </a:r>
            </a:p>
          </p:txBody>
        </p:sp>
        <p:sp>
          <p:nvSpPr>
            <p:cNvPr id="14" name="Rundad rektangulär 33">
              <a:extLst>
                <a:ext uri="{FF2B5EF4-FFF2-40B4-BE49-F238E27FC236}">
                  <a16:creationId xmlns:a16="http://schemas.microsoft.com/office/drawing/2014/main" id="{989804AF-3ABA-1BBF-B0AD-9DD89797A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950" y="571480"/>
              <a:ext cx="1357322" cy="428628"/>
            </a:xfrm>
            <a:prstGeom prst="wedgeRoundRectCallout">
              <a:avLst>
                <a:gd name="adj1" fmla="val -85208"/>
                <a:gd name="adj2" fmla="val 67134"/>
                <a:gd name="adj3" fmla="val 16667"/>
              </a:avLst>
            </a:prstGeom>
            <a:solidFill>
              <a:sysClr val="window" lastClr="FFFFFF"/>
            </a:solidFill>
            <a:ln w="9525">
              <a:solidFill>
                <a:srgbClr val="717074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717074"/>
                  </a:solidFill>
                  <a:effectLst/>
                  <a:uLnTx/>
                  <a:uFillTx/>
                  <a:ea typeface="ＭＳ Ｐゴシック" pitchFamily="-111" charset="-128"/>
                </a:rPr>
                <a:t>1:a utdelningsdagen</a:t>
              </a:r>
            </a:p>
          </p:txBody>
        </p:sp>
        <p:sp>
          <p:nvSpPr>
            <p:cNvPr id="15" name="Rundad rektangulär 34">
              <a:extLst>
                <a:ext uri="{FF2B5EF4-FFF2-40B4-BE49-F238E27FC236}">
                  <a16:creationId xmlns:a16="http://schemas.microsoft.com/office/drawing/2014/main" id="{951E1594-25C8-B657-9FA5-8A40BD141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7554" y="500042"/>
              <a:ext cx="1500198" cy="428628"/>
            </a:xfrm>
            <a:prstGeom prst="wedgeRoundRectCallout">
              <a:avLst>
                <a:gd name="adj1" fmla="val 49944"/>
                <a:gd name="adj2" fmla="val 82648"/>
                <a:gd name="adj3" fmla="val 16667"/>
              </a:avLst>
            </a:prstGeom>
            <a:solidFill>
              <a:sysClr val="window" lastClr="FFFFFF"/>
            </a:solidFill>
            <a:ln w="9525">
              <a:solidFill>
                <a:srgbClr val="717074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717074"/>
                  </a:solidFill>
                  <a:effectLst/>
                  <a:uLnTx/>
                  <a:uFillTx/>
                  <a:ea typeface="ＭＳ Ｐゴシック" pitchFamily="-111" charset="-128"/>
                </a:rPr>
                <a:t>Senaste dagen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717074"/>
                  </a:solidFill>
                  <a:effectLst/>
                  <a:uLnTx/>
                  <a:uFillTx/>
                  <a:ea typeface="ＭＳ Ｐゴシック" pitchFamily="-111" charset="-128"/>
                </a:rPr>
                <a:t>för postinlämning</a:t>
              </a:r>
              <a:r>
                <a:rPr kumimoji="0" lang="sv-SE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717074"/>
                  </a:solidFill>
                  <a:effectLst/>
                  <a:uLnTx/>
                  <a:uFillTx/>
                  <a:ea typeface="ＭＳ Ｐゴシック" pitchFamily="-111" charset="-128"/>
                </a:rPr>
                <a:t>.</a:t>
              </a:r>
            </a:p>
          </p:txBody>
        </p:sp>
        <p:cxnSp>
          <p:nvCxnSpPr>
            <p:cNvPr id="16" name="Rak 35">
              <a:extLst>
                <a:ext uri="{FF2B5EF4-FFF2-40B4-BE49-F238E27FC236}">
                  <a16:creationId xmlns:a16="http://schemas.microsoft.com/office/drawing/2014/main" id="{277A92D9-A327-7F58-650A-4A3D059293AC}"/>
                </a:ext>
              </a:extLst>
            </p:cNvPr>
            <p:cNvCxnSpPr>
              <a:cxnSpLocks noChangeShapeType="1"/>
              <a:stCxn id="6" idx="4"/>
            </p:cNvCxnSpPr>
            <p:nvPr/>
          </p:nvCxnSpPr>
          <p:spPr bwMode="auto">
            <a:xfrm rot="5400000">
              <a:off x="4321967" y="1393017"/>
              <a:ext cx="71438" cy="1588"/>
            </a:xfrm>
            <a:prstGeom prst="line">
              <a:avLst/>
            </a:prstGeom>
            <a:noFill/>
            <a:ln w="9525">
              <a:solidFill>
                <a:srgbClr val="7BC144"/>
              </a:solidFill>
              <a:round/>
              <a:headEnd/>
              <a:tailEnd/>
            </a:ln>
          </p:spPr>
        </p:cxnSp>
        <p:cxnSp>
          <p:nvCxnSpPr>
            <p:cNvPr id="17" name="Rak 36">
              <a:extLst>
                <a:ext uri="{FF2B5EF4-FFF2-40B4-BE49-F238E27FC236}">
                  <a16:creationId xmlns:a16="http://schemas.microsoft.com/office/drawing/2014/main" id="{2C4EFD11-2672-1BA2-F617-05A709D78A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4822827" y="1392223"/>
              <a:ext cx="71438" cy="1588"/>
            </a:xfrm>
            <a:prstGeom prst="line">
              <a:avLst/>
            </a:prstGeom>
            <a:noFill/>
            <a:ln w="9525">
              <a:solidFill>
                <a:srgbClr val="7BC144"/>
              </a:solidFill>
              <a:round/>
              <a:headEnd/>
              <a:tailEnd/>
            </a:ln>
          </p:spPr>
        </p:cxnSp>
        <p:cxnSp>
          <p:nvCxnSpPr>
            <p:cNvPr id="18" name="Rak 37">
              <a:extLst>
                <a:ext uri="{FF2B5EF4-FFF2-40B4-BE49-F238E27FC236}">
                  <a16:creationId xmlns:a16="http://schemas.microsoft.com/office/drawing/2014/main" id="{B73AD6D7-6B38-C43B-2AA2-D58F6B75802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322893" y="1392223"/>
              <a:ext cx="71438" cy="1588"/>
            </a:xfrm>
            <a:prstGeom prst="line">
              <a:avLst/>
            </a:prstGeom>
            <a:noFill/>
            <a:ln w="9525">
              <a:solidFill>
                <a:srgbClr val="7BC144"/>
              </a:solidFill>
              <a:round/>
              <a:headEnd/>
              <a:tailEnd/>
            </a:ln>
          </p:spPr>
        </p:cxnSp>
        <p:cxnSp>
          <p:nvCxnSpPr>
            <p:cNvPr id="19" name="Rak 38">
              <a:extLst>
                <a:ext uri="{FF2B5EF4-FFF2-40B4-BE49-F238E27FC236}">
                  <a16:creationId xmlns:a16="http://schemas.microsoft.com/office/drawing/2014/main" id="{BDB16E57-A689-6699-B492-A2C175D1F20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822959" y="1392223"/>
              <a:ext cx="71438" cy="1588"/>
            </a:xfrm>
            <a:prstGeom prst="line">
              <a:avLst/>
            </a:prstGeom>
            <a:noFill/>
            <a:ln w="9525">
              <a:solidFill>
                <a:srgbClr val="7BC144"/>
              </a:solidFill>
              <a:round/>
              <a:headEnd/>
              <a:tailEnd/>
            </a:ln>
          </p:spPr>
        </p:cxnSp>
        <p:cxnSp>
          <p:nvCxnSpPr>
            <p:cNvPr id="20" name="Rak 39">
              <a:extLst>
                <a:ext uri="{FF2B5EF4-FFF2-40B4-BE49-F238E27FC236}">
                  <a16:creationId xmlns:a16="http://schemas.microsoft.com/office/drawing/2014/main" id="{B9464411-98E6-C62F-E0A1-B769DE7E6EA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323025" y="1392223"/>
              <a:ext cx="71438" cy="1588"/>
            </a:xfrm>
            <a:prstGeom prst="line">
              <a:avLst/>
            </a:prstGeom>
            <a:noFill/>
            <a:ln w="9525">
              <a:solidFill>
                <a:srgbClr val="7BC144"/>
              </a:solidFill>
              <a:round/>
              <a:headEnd/>
              <a:tailEnd/>
            </a:ln>
          </p:spPr>
        </p:cxnSp>
        <p:cxnSp>
          <p:nvCxnSpPr>
            <p:cNvPr id="21" name="Rak 40">
              <a:extLst>
                <a:ext uri="{FF2B5EF4-FFF2-40B4-BE49-F238E27FC236}">
                  <a16:creationId xmlns:a16="http://schemas.microsoft.com/office/drawing/2014/main" id="{B933F9DF-83C9-3154-7D3C-1B3011E8E01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823091" y="1392223"/>
              <a:ext cx="71438" cy="1588"/>
            </a:xfrm>
            <a:prstGeom prst="line">
              <a:avLst/>
            </a:prstGeom>
            <a:noFill/>
            <a:ln w="9525">
              <a:solidFill>
                <a:srgbClr val="7BC144"/>
              </a:solidFill>
              <a:round/>
              <a:headEnd/>
              <a:tailEnd/>
            </a:ln>
          </p:spPr>
        </p:cxnSp>
        <p:sp>
          <p:nvSpPr>
            <p:cNvPr id="22" name="textruta 41">
              <a:extLst>
                <a:ext uri="{FF2B5EF4-FFF2-40B4-BE49-F238E27FC236}">
                  <a16:creationId xmlns:a16="http://schemas.microsoft.com/office/drawing/2014/main" id="{AF010A37-49AE-1552-8D72-9B66AB3A99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3706" y="1500174"/>
              <a:ext cx="1226530" cy="140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7BC144"/>
                  </a:solidFill>
                  <a:effectLst/>
                  <a:uLnTx/>
                  <a:uFillTx/>
                  <a:ea typeface="ＭＳ Ｐゴシック" pitchFamily="-111" charset="-128"/>
                </a:rPr>
                <a:t>Dag (helgfri vardag</a:t>
              </a:r>
              <a:r>
                <a:rPr kumimoji="0" lang="sv-SE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7BC144"/>
                  </a:solidFill>
                  <a:effectLst/>
                  <a:uLnTx/>
                  <a:uFillTx/>
                  <a:ea typeface="ＭＳ Ｐゴシック" pitchFamily="-111" charset="-128"/>
                </a:rPr>
                <a:t>)</a:t>
              </a:r>
            </a:p>
          </p:txBody>
        </p:sp>
      </p:grpSp>
      <p:pic>
        <p:nvPicPr>
          <p:cNvPr id="24" name="Bildobjekt 23">
            <a:extLst>
              <a:ext uri="{FF2B5EF4-FFF2-40B4-BE49-F238E27FC236}">
                <a16:creationId xmlns:a16="http://schemas.microsoft.com/office/drawing/2014/main" id="{7CA2346C-249C-37F4-66CD-AAE85BC3F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308" y="8738101"/>
            <a:ext cx="17739868" cy="366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363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96E3AF4FE48341BAD642229C51E10B" ma:contentTypeVersion="10" ma:contentTypeDescription="Skapa ett nytt dokument." ma:contentTypeScope="" ma:versionID="4dc13925f288d38e590bc1914cc0e35a">
  <xsd:schema xmlns:xsd="http://www.w3.org/2001/XMLSchema" xmlns:xs="http://www.w3.org/2001/XMLSchema" xmlns:p="http://schemas.microsoft.com/office/2006/metadata/properties" xmlns:ns1="http://schemas.microsoft.com/sharepoint/v3" xmlns:ns2="c88329d1-6e56-4181-9073-53b9fea2e57d" xmlns:ns3="b6d2bb81-5113-49c5-bcd9-8cd13ed9ce58" xmlns:ns4="165f87f6-84e7-420c-84bd-23f090b9850c" targetNamespace="http://schemas.microsoft.com/office/2006/metadata/properties" ma:root="true" ma:fieldsID="235ab7b49c063e2fcd4fc5b2ba6c86f1" ns1:_="" ns2:_="" ns3:_="" ns4:_="">
    <xsd:import namespace="http://schemas.microsoft.com/sharepoint/v3"/>
    <xsd:import namespace="c88329d1-6e56-4181-9073-53b9fea2e57d"/>
    <xsd:import namespace="b6d2bb81-5113-49c5-bcd9-8cd13ed9ce58"/>
    <xsd:import namespace="165f87f6-84e7-420c-84bd-23f090b9850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329d1-6e56-4181-9073-53b9fea2e5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Delar tips,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2bb81-5113-49c5-bcd9-8cd13ed9ce58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f87f6-84e7-420c-84bd-23f090b985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BE775A2-1759-483E-A2B4-7EDCEE2AB3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716894-4B1B-4A5D-A024-1248BBBA2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8329d1-6e56-4181-9073-53b9fea2e57d"/>
    <ds:schemaRef ds:uri="b6d2bb81-5113-49c5-bcd9-8cd13ed9ce58"/>
    <ds:schemaRef ds:uri="165f87f6-84e7-420c-84bd-23f090b98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82DE3E-1214-4F25-80BB-4893DFA3E38F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c88329d1-6e56-4181-9073-53b9fea2e57d"/>
    <ds:schemaRef ds:uri="http://schemas.microsoft.com/office/infopath/2007/PartnerControls"/>
    <ds:schemaRef ds:uri="b6d2bb81-5113-49c5-bcd9-8cd13ed9ce58"/>
    <ds:schemaRef ds:uri="http://purl.org/dc/elements/1.1/"/>
    <ds:schemaRef ds:uri="http://schemas.openxmlformats.org/package/2006/metadata/core-properties"/>
    <ds:schemaRef ds:uri="165f87f6-84e7-420c-84bd-23f090b9850c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CityMail_PPTmall</Template>
  <TotalTime>1032</TotalTime>
  <Words>284</Words>
  <Application>Microsoft Office PowerPoint</Application>
  <PresentationFormat>Anpassad</PresentationFormat>
  <Paragraphs>46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Lato Light</vt:lpstr>
      <vt:lpstr>1_Default Theme</vt:lpstr>
      <vt:lpstr>PowerPoint-presentation</vt:lpstr>
      <vt:lpstr>Märklappar</vt:lpstr>
      <vt:lpstr>Buntar</vt:lpstr>
      <vt:lpstr>Separering och packning</vt:lpstr>
      <vt:lpstr>Separering and packning</vt:lpstr>
      <vt:lpstr>Separering och packning</vt:lpstr>
      <vt:lpstr>Postinlämning till CityMail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Marie-Louise Lemland</dc:creator>
  <cp:keywords/>
  <dc:description/>
  <cp:lastModifiedBy>Petter Vikström</cp:lastModifiedBy>
  <cp:revision>70</cp:revision>
  <cp:lastPrinted>2018-06-28T10:29:25Z</cp:lastPrinted>
  <dcterms:created xsi:type="dcterms:W3CDTF">2018-06-20T07:42:55Z</dcterms:created>
  <dcterms:modified xsi:type="dcterms:W3CDTF">2024-02-15T14:20:48Z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0x0101000296E3AF4FE48341BAD642229C51E10B</vt:lpwstr>
  </property>
</Properties>
</file>